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700" r:id="rId5"/>
    <p:sldMasterId id="2147483669" r:id="rId6"/>
  </p:sldMasterIdLst>
  <p:notesMasterIdLst>
    <p:notesMasterId r:id="rId44"/>
  </p:notesMasterIdLst>
  <p:handoutMasterIdLst>
    <p:handoutMasterId r:id="rId45"/>
  </p:handoutMasterIdLst>
  <p:sldIdLst>
    <p:sldId id="275" r:id="rId7"/>
    <p:sldId id="264" r:id="rId8"/>
    <p:sldId id="266" r:id="rId9"/>
    <p:sldId id="295" r:id="rId10"/>
    <p:sldId id="282" r:id="rId11"/>
    <p:sldId id="283" r:id="rId12"/>
    <p:sldId id="284" r:id="rId13"/>
    <p:sldId id="285" r:id="rId14"/>
    <p:sldId id="301" r:id="rId15"/>
    <p:sldId id="286" r:id="rId16"/>
    <p:sldId id="287" r:id="rId17"/>
    <p:sldId id="289" r:id="rId18"/>
    <p:sldId id="273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274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268" r:id="rId4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Morton" initials="KM" lastIdx="8" clrIdx="0">
    <p:extLst>
      <p:ext uri="{19B8F6BF-5375-455C-9EA6-DF929625EA0E}">
        <p15:presenceInfo xmlns:p15="http://schemas.microsoft.com/office/powerpoint/2012/main" userId="S-1-5-21-352275106-811158669-1221738049-65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0"/>
    <a:srgbClr val="0077C8"/>
    <a:srgbClr val="5BC2E7"/>
    <a:srgbClr val="005CBF"/>
    <a:srgbClr val="095AD1"/>
    <a:srgbClr val="0B5ED9"/>
    <a:srgbClr val="2E55D9"/>
    <a:srgbClr val="245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22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DEFA8-E010-4A8B-B93F-CBC0723CC2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CF34F1-CB54-496C-A033-614760DB145F}">
      <dgm:prSet phldrT="[Text]" custT="1"/>
      <dgm:spPr/>
      <dgm:t>
        <a:bodyPr/>
        <a:lstStyle/>
        <a:p>
          <a:r>
            <a:rPr lang="en-US" sz="1800" dirty="0"/>
            <a:t>Province – Minister of Municipal Affair &amp; Housing</a:t>
          </a:r>
        </a:p>
      </dgm:t>
    </dgm:pt>
    <dgm:pt modelId="{85706C3E-B621-496E-80FA-7D4638FD01AE}" type="parTrans" cxnId="{F065082C-BC21-4FEF-BF02-DB74362995F1}">
      <dgm:prSet/>
      <dgm:spPr/>
      <dgm:t>
        <a:bodyPr/>
        <a:lstStyle/>
        <a:p>
          <a:endParaRPr lang="en-US"/>
        </a:p>
      </dgm:t>
    </dgm:pt>
    <dgm:pt modelId="{32E7AD74-75DC-4349-9D10-8DC8837C9456}" type="sibTrans" cxnId="{F065082C-BC21-4FEF-BF02-DB74362995F1}">
      <dgm:prSet/>
      <dgm:spPr/>
      <dgm:t>
        <a:bodyPr/>
        <a:lstStyle/>
        <a:p>
          <a:endParaRPr lang="en-US"/>
        </a:p>
      </dgm:t>
    </dgm:pt>
    <dgm:pt modelId="{97B11495-F205-4377-9BF3-BB9F60992A5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/>
            <a:t>Regional Council – Growth Management Committee </a:t>
          </a:r>
        </a:p>
      </dgm:t>
    </dgm:pt>
    <dgm:pt modelId="{BF93D01E-E231-4DA0-9946-745DE6C4E0BE}" type="parTrans" cxnId="{AD02A798-2DCD-453A-9F6E-82313822E002}">
      <dgm:prSet/>
      <dgm:spPr/>
      <dgm:t>
        <a:bodyPr/>
        <a:lstStyle/>
        <a:p>
          <a:endParaRPr lang="en-US"/>
        </a:p>
      </dgm:t>
    </dgm:pt>
    <dgm:pt modelId="{C139D1AE-8FD1-4B6B-8FE6-2C45783677EC}" type="sibTrans" cxnId="{AD02A798-2DCD-453A-9F6E-82313822E002}">
      <dgm:prSet/>
      <dgm:spPr/>
      <dgm:t>
        <a:bodyPr/>
        <a:lstStyle/>
        <a:p>
          <a:endParaRPr lang="en-US"/>
        </a:p>
      </dgm:t>
    </dgm:pt>
    <dgm:pt modelId="{64A1800C-649E-48B5-8F6A-BEFAA1A6B12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/>
            <a:t>City Council – Planning &amp; Development Committee </a:t>
          </a:r>
        </a:p>
      </dgm:t>
    </dgm:pt>
    <dgm:pt modelId="{64D36B91-E051-4801-96B3-7798629E4114}" type="parTrans" cxnId="{19167A53-B846-4753-9840-B7BABACEE35A}">
      <dgm:prSet/>
      <dgm:spPr/>
      <dgm:t>
        <a:bodyPr/>
        <a:lstStyle/>
        <a:p>
          <a:endParaRPr lang="en-US"/>
        </a:p>
      </dgm:t>
    </dgm:pt>
    <dgm:pt modelId="{1C894856-669A-4E18-BF5B-C69481B8FBA3}" type="sibTrans" cxnId="{19167A53-B846-4753-9840-B7BABACEE35A}">
      <dgm:prSet/>
      <dgm:spPr/>
      <dgm:t>
        <a:bodyPr/>
        <a:lstStyle/>
        <a:p>
          <a:endParaRPr lang="en-US"/>
        </a:p>
      </dgm:t>
    </dgm:pt>
    <dgm:pt modelId="{232CC060-A623-4962-A5C1-25176C34217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/>
            <a:t>Growth Plan		Planning Act</a:t>
          </a:r>
        </a:p>
      </dgm:t>
    </dgm:pt>
    <dgm:pt modelId="{4B488C9B-F7B7-49EE-8F89-3D93A13E75D2}" type="parTrans" cxnId="{77E954BD-FFC8-40C7-AC47-C1D1AE1F19DA}">
      <dgm:prSet/>
      <dgm:spPr/>
      <dgm:t>
        <a:bodyPr/>
        <a:lstStyle/>
        <a:p>
          <a:endParaRPr lang="en-US"/>
        </a:p>
      </dgm:t>
    </dgm:pt>
    <dgm:pt modelId="{94F09442-11F3-4923-B233-4AD01D745ABB}" type="sibTrans" cxnId="{77E954BD-FFC8-40C7-AC47-C1D1AE1F19DA}">
      <dgm:prSet/>
      <dgm:spPr/>
      <dgm:t>
        <a:bodyPr/>
        <a:lstStyle/>
        <a:p>
          <a:endParaRPr lang="en-US"/>
        </a:p>
      </dgm:t>
    </dgm:pt>
    <dgm:pt modelId="{CDC83168-B360-43AE-A221-4024A3AA0C33}">
      <dgm:prSet custT="1"/>
      <dgm:spPr/>
      <dgm:t>
        <a:bodyPr/>
        <a:lstStyle/>
        <a:p>
          <a:pPr marL="57150" marR="0" lvl="1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dirty="0"/>
            <a:t>Settlement areas 					Growth allocation</a:t>
          </a:r>
        </a:p>
      </dgm:t>
    </dgm:pt>
    <dgm:pt modelId="{F78E0997-E6D0-4BF5-8CDA-B7C9BF70426B}" type="parTrans" cxnId="{C5C52F8B-9800-43D2-A480-092E03619AB6}">
      <dgm:prSet/>
      <dgm:spPr/>
      <dgm:t>
        <a:bodyPr/>
        <a:lstStyle/>
        <a:p>
          <a:endParaRPr lang="en-US"/>
        </a:p>
      </dgm:t>
    </dgm:pt>
    <dgm:pt modelId="{EEC27D4B-C2D4-4DEE-85AC-8BB25A3AE042}" type="sibTrans" cxnId="{C5C52F8B-9800-43D2-A480-092E03619AB6}">
      <dgm:prSet/>
      <dgm:spPr/>
      <dgm:t>
        <a:bodyPr/>
        <a:lstStyle/>
        <a:p>
          <a:endParaRPr lang="en-US"/>
        </a:p>
      </dgm:t>
    </dgm:pt>
    <dgm:pt modelId="{85A9732B-A83E-462E-8150-F8B947287B36}">
      <dgm:prSet custT="1"/>
      <dgm:spPr/>
      <dgm:t>
        <a:bodyPr/>
        <a:lstStyle/>
        <a:p>
          <a:pPr marL="57150" marR="0" lvl="1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dirty="0"/>
            <a:t>Mississauga OP 				Land-uses					Zoning Bylaw</a:t>
          </a:r>
          <a:endParaRPr lang="en-US" sz="1000" dirty="0"/>
        </a:p>
      </dgm:t>
    </dgm:pt>
    <dgm:pt modelId="{A5215B3D-E26C-4A32-B383-1A777DBA3240}" type="parTrans" cxnId="{2F12CC26-7522-4504-813D-69D90B962E28}">
      <dgm:prSet/>
      <dgm:spPr/>
      <dgm:t>
        <a:bodyPr/>
        <a:lstStyle/>
        <a:p>
          <a:endParaRPr lang="en-US"/>
        </a:p>
      </dgm:t>
    </dgm:pt>
    <dgm:pt modelId="{281F83AA-CBD0-4715-8E40-1556D05A6097}" type="sibTrans" cxnId="{2F12CC26-7522-4504-813D-69D90B962E28}">
      <dgm:prSet/>
      <dgm:spPr/>
      <dgm:t>
        <a:bodyPr/>
        <a:lstStyle/>
        <a:p>
          <a:endParaRPr lang="en-US"/>
        </a:p>
      </dgm:t>
    </dgm:pt>
    <dgm:pt modelId="{4A374683-D073-4DAC-BCCB-361E3B594CEE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/>
            <a:t>Provincial Policy Statement 	Local Planning and Appeal Tribunal (LPAT)</a:t>
          </a:r>
        </a:p>
      </dgm:t>
    </dgm:pt>
    <dgm:pt modelId="{81E4892B-ADAB-4644-9891-C0201D7AC606}" type="parTrans" cxnId="{04879C07-8018-4CE0-BC68-5C0777C67CCD}">
      <dgm:prSet/>
      <dgm:spPr/>
      <dgm:t>
        <a:bodyPr/>
        <a:lstStyle/>
        <a:p>
          <a:endParaRPr lang="en-US"/>
        </a:p>
      </dgm:t>
    </dgm:pt>
    <dgm:pt modelId="{9831529D-267C-4851-8A7A-D5E3205481F3}" type="sibTrans" cxnId="{04879C07-8018-4CE0-BC68-5C0777C67CCD}">
      <dgm:prSet/>
      <dgm:spPr/>
      <dgm:t>
        <a:bodyPr/>
        <a:lstStyle/>
        <a:p>
          <a:endParaRPr lang="en-US"/>
        </a:p>
      </dgm:t>
    </dgm:pt>
    <dgm:pt modelId="{1FBD7EBC-D68D-4259-94DF-3CEC9F8051EA}">
      <dgm:prSet custT="1"/>
      <dgm:spPr/>
      <dgm:t>
        <a:bodyPr/>
        <a:lstStyle/>
        <a:p>
          <a:pPr marL="57150" marR="0" lvl="1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dirty="0"/>
            <a:t>Employment lands 				High level polices</a:t>
          </a:r>
        </a:p>
      </dgm:t>
    </dgm:pt>
    <dgm:pt modelId="{D4F91785-5914-4BA6-898E-61725DA2DA62}" type="parTrans" cxnId="{C97FC8B3-9815-4A15-AC9E-1064A5988C6F}">
      <dgm:prSet/>
      <dgm:spPr/>
      <dgm:t>
        <a:bodyPr/>
        <a:lstStyle/>
        <a:p>
          <a:endParaRPr lang="en-US"/>
        </a:p>
      </dgm:t>
    </dgm:pt>
    <dgm:pt modelId="{0B0529DC-DD90-4203-BA20-827E8A898D62}" type="sibTrans" cxnId="{C97FC8B3-9815-4A15-AC9E-1064A5988C6F}">
      <dgm:prSet/>
      <dgm:spPr/>
      <dgm:t>
        <a:bodyPr/>
        <a:lstStyle/>
        <a:p>
          <a:endParaRPr lang="en-US"/>
        </a:p>
      </dgm:t>
    </dgm:pt>
    <dgm:pt modelId="{2EC5DEC1-01F3-433F-BBAE-0E24D97D821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/>
            <a:t>Ministerial Zoning Orders (MZO)	Metrolinx</a:t>
          </a:r>
        </a:p>
      </dgm:t>
    </dgm:pt>
    <dgm:pt modelId="{DDB00554-215D-4DC0-A54A-EF2CD8A684DE}" type="parTrans" cxnId="{5DBA4325-39AA-41F5-9A5D-4895B27DCF64}">
      <dgm:prSet/>
      <dgm:spPr/>
      <dgm:t>
        <a:bodyPr/>
        <a:lstStyle/>
        <a:p>
          <a:endParaRPr lang="en-US"/>
        </a:p>
      </dgm:t>
    </dgm:pt>
    <dgm:pt modelId="{44D38C56-28EC-465E-B23A-93C92840EBA4}" type="sibTrans" cxnId="{5DBA4325-39AA-41F5-9A5D-4895B27DCF64}">
      <dgm:prSet/>
      <dgm:spPr/>
      <dgm:t>
        <a:bodyPr/>
        <a:lstStyle/>
        <a:p>
          <a:endParaRPr lang="en-US"/>
        </a:p>
      </dgm:t>
    </dgm:pt>
    <dgm:pt modelId="{4154130C-ACBF-4C3D-9A16-D4303FFBE5F9}">
      <dgm:prSet custT="1"/>
      <dgm:spPr/>
      <dgm:t>
        <a:bodyPr/>
        <a:lstStyle/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/>
            <a:t>Heights &amp; densities		  		Urban design</a:t>
          </a:r>
          <a:endParaRPr lang="en-US" sz="1000" dirty="0"/>
        </a:p>
      </dgm:t>
    </dgm:pt>
    <dgm:pt modelId="{8F41FA07-944A-4DB2-808C-F38D51B07E91}" type="parTrans" cxnId="{EEF31F49-4221-4913-BF46-AB0A461B2397}">
      <dgm:prSet/>
      <dgm:spPr/>
      <dgm:t>
        <a:bodyPr/>
        <a:lstStyle/>
        <a:p>
          <a:endParaRPr lang="en-US"/>
        </a:p>
      </dgm:t>
    </dgm:pt>
    <dgm:pt modelId="{45D82486-B70A-4095-9065-72497BFB5BFD}" type="sibTrans" cxnId="{EEF31F49-4221-4913-BF46-AB0A461B2397}">
      <dgm:prSet/>
      <dgm:spPr/>
      <dgm:t>
        <a:bodyPr/>
        <a:lstStyle/>
        <a:p>
          <a:endParaRPr lang="en-US"/>
        </a:p>
      </dgm:t>
    </dgm:pt>
    <dgm:pt modelId="{CCF79320-877A-4C7E-926A-11BB14A375F1}">
      <dgm:prSet custT="1"/>
      <dgm:spPr/>
      <dgm:t>
        <a:bodyPr/>
        <a:lstStyle/>
        <a:p>
          <a:pPr marL="57150" marR="0" lvl="1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dirty="0"/>
            <a:t>Regional OP</a:t>
          </a:r>
        </a:p>
      </dgm:t>
    </dgm:pt>
    <dgm:pt modelId="{C069F899-9298-4A6A-9733-67FB1C920868}" type="parTrans" cxnId="{81D76F81-F303-4D5C-8693-D7B1CFCA594A}">
      <dgm:prSet/>
      <dgm:spPr/>
      <dgm:t>
        <a:bodyPr/>
        <a:lstStyle/>
        <a:p>
          <a:endParaRPr lang="en-US"/>
        </a:p>
      </dgm:t>
    </dgm:pt>
    <dgm:pt modelId="{7ED6CB51-C337-49A7-97AF-E88F48B28BB5}" type="sibTrans" cxnId="{81D76F81-F303-4D5C-8693-D7B1CFCA594A}">
      <dgm:prSet/>
      <dgm:spPr/>
      <dgm:t>
        <a:bodyPr/>
        <a:lstStyle/>
        <a:p>
          <a:endParaRPr lang="en-US"/>
        </a:p>
      </dgm:t>
    </dgm:pt>
    <dgm:pt modelId="{D470D378-3CA5-4D35-9022-151E0660C5C5}">
      <dgm:prSet custT="1"/>
      <dgm:spPr/>
      <dgm:t>
        <a:bodyPr/>
        <a:lstStyle/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000" dirty="0"/>
        </a:p>
      </dgm:t>
    </dgm:pt>
    <dgm:pt modelId="{DECFB0AB-C6D4-4C8A-9407-A4696A0094D8}" type="parTrans" cxnId="{BA5286BB-5E22-4806-846E-58910975DB48}">
      <dgm:prSet/>
      <dgm:spPr/>
      <dgm:t>
        <a:bodyPr/>
        <a:lstStyle/>
        <a:p>
          <a:endParaRPr lang="en-US"/>
        </a:p>
      </dgm:t>
    </dgm:pt>
    <dgm:pt modelId="{FF597128-92D3-449B-9C0E-38D03B5CFC9D}" type="sibTrans" cxnId="{BA5286BB-5E22-4806-846E-58910975DB48}">
      <dgm:prSet/>
      <dgm:spPr/>
      <dgm:t>
        <a:bodyPr/>
        <a:lstStyle/>
        <a:p>
          <a:endParaRPr lang="en-US"/>
        </a:p>
      </dgm:t>
    </dgm:pt>
    <dgm:pt modelId="{84A01B4B-C13E-4048-8DFD-9060659FB16B}" type="pres">
      <dgm:prSet presAssocID="{F54DEFA8-E010-4A8B-B93F-CBC0723CC23F}" presName="linear" presStyleCnt="0">
        <dgm:presLayoutVars>
          <dgm:dir/>
          <dgm:animLvl val="lvl"/>
          <dgm:resizeHandles val="exact"/>
        </dgm:presLayoutVars>
      </dgm:prSet>
      <dgm:spPr/>
    </dgm:pt>
    <dgm:pt modelId="{FD07592A-7317-44DE-B917-51E9D6F6B7E3}" type="pres">
      <dgm:prSet presAssocID="{BCCF34F1-CB54-496C-A033-614760DB145F}" presName="parentLin" presStyleCnt="0"/>
      <dgm:spPr/>
    </dgm:pt>
    <dgm:pt modelId="{5AE03CD4-3E0D-48B1-A775-8CB746DE8CE8}" type="pres">
      <dgm:prSet presAssocID="{BCCF34F1-CB54-496C-A033-614760DB145F}" presName="parentLeftMargin" presStyleLbl="node1" presStyleIdx="0" presStyleCnt="3"/>
      <dgm:spPr/>
    </dgm:pt>
    <dgm:pt modelId="{AD657086-CF68-4567-B7D4-86BCE7002BD2}" type="pres">
      <dgm:prSet presAssocID="{BCCF34F1-CB54-496C-A033-614760DB14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1E0C5A-4195-4D4B-BB62-E3B4C85BF9DB}" type="pres">
      <dgm:prSet presAssocID="{BCCF34F1-CB54-496C-A033-614760DB145F}" presName="negativeSpace" presStyleCnt="0"/>
      <dgm:spPr/>
    </dgm:pt>
    <dgm:pt modelId="{8FCC8999-D4FF-4758-9DFF-BD13B36EC1F2}" type="pres">
      <dgm:prSet presAssocID="{BCCF34F1-CB54-496C-A033-614760DB145F}" presName="childText" presStyleLbl="conFgAcc1" presStyleIdx="0" presStyleCnt="3" custScaleX="100000" custScaleY="94884" custLinFactNeighborX="-244" custLinFactNeighborY="-44844">
        <dgm:presLayoutVars>
          <dgm:bulletEnabled val="1"/>
        </dgm:presLayoutVars>
      </dgm:prSet>
      <dgm:spPr/>
    </dgm:pt>
    <dgm:pt modelId="{8011C193-229B-4781-ACAA-917250251CE1}" type="pres">
      <dgm:prSet presAssocID="{32E7AD74-75DC-4349-9D10-8DC8837C9456}" presName="spaceBetweenRectangles" presStyleCnt="0"/>
      <dgm:spPr/>
    </dgm:pt>
    <dgm:pt modelId="{EC06F70E-7486-4DA4-AC50-E85875361CDE}" type="pres">
      <dgm:prSet presAssocID="{97B11495-F205-4377-9BF3-BB9F60992A50}" presName="parentLin" presStyleCnt="0"/>
      <dgm:spPr/>
    </dgm:pt>
    <dgm:pt modelId="{7552780D-E273-450C-8F0C-FEFE60010B72}" type="pres">
      <dgm:prSet presAssocID="{97B11495-F205-4377-9BF3-BB9F60992A50}" presName="parentLeftMargin" presStyleLbl="node1" presStyleIdx="0" presStyleCnt="3"/>
      <dgm:spPr/>
    </dgm:pt>
    <dgm:pt modelId="{830E8882-4A3F-4CED-B521-19C75F6A4BD2}" type="pres">
      <dgm:prSet presAssocID="{97B11495-F205-4377-9BF3-BB9F60992A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9BC3D1-56E9-4F35-80C8-D737DFF07E82}" type="pres">
      <dgm:prSet presAssocID="{97B11495-F205-4377-9BF3-BB9F60992A50}" presName="negativeSpace" presStyleCnt="0"/>
      <dgm:spPr/>
    </dgm:pt>
    <dgm:pt modelId="{EF559B6E-2AAF-4639-9900-6A41558232D6}" type="pres">
      <dgm:prSet presAssocID="{97B11495-F205-4377-9BF3-BB9F60992A50}" presName="childText" presStyleLbl="conFgAcc1" presStyleIdx="1" presStyleCnt="3" custScaleY="106812" custLinFactNeighborY="-25458">
        <dgm:presLayoutVars>
          <dgm:bulletEnabled val="1"/>
        </dgm:presLayoutVars>
      </dgm:prSet>
      <dgm:spPr/>
    </dgm:pt>
    <dgm:pt modelId="{77754E23-FD0C-4D97-AA66-A5857AC7AEA8}" type="pres">
      <dgm:prSet presAssocID="{C139D1AE-8FD1-4B6B-8FE6-2C45783677EC}" presName="spaceBetweenRectangles" presStyleCnt="0"/>
      <dgm:spPr/>
    </dgm:pt>
    <dgm:pt modelId="{23B45FCF-4514-40E5-9787-327A7FDEF930}" type="pres">
      <dgm:prSet presAssocID="{64A1800C-649E-48B5-8F6A-BEFAA1A6B12E}" presName="parentLin" presStyleCnt="0"/>
      <dgm:spPr/>
    </dgm:pt>
    <dgm:pt modelId="{DC33FCBF-98E3-4D54-92AC-444F733989A9}" type="pres">
      <dgm:prSet presAssocID="{64A1800C-649E-48B5-8F6A-BEFAA1A6B12E}" presName="parentLeftMargin" presStyleLbl="node1" presStyleIdx="1" presStyleCnt="3"/>
      <dgm:spPr/>
    </dgm:pt>
    <dgm:pt modelId="{F1653A38-1A38-4EB9-A66B-6DB38B15E69B}" type="pres">
      <dgm:prSet presAssocID="{64A1800C-649E-48B5-8F6A-BEFAA1A6B12E}" presName="parentText" presStyleLbl="node1" presStyleIdx="2" presStyleCnt="3" custLinFactNeighborX="-2951">
        <dgm:presLayoutVars>
          <dgm:chMax val="0"/>
          <dgm:bulletEnabled val="1"/>
        </dgm:presLayoutVars>
      </dgm:prSet>
      <dgm:spPr/>
    </dgm:pt>
    <dgm:pt modelId="{9F0EADD2-8489-4E09-8074-517B5AC164F7}" type="pres">
      <dgm:prSet presAssocID="{64A1800C-649E-48B5-8F6A-BEFAA1A6B12E}" presName="negativeSpace" presStyleCnt="0"/>
      <dgm:spPr/>
    </dgm:pt>
    <dgm:pt modelId="{55846F52-6176-4C8B-AAD9-78F293BB7CAE}" type="pres">
      <dgm:prSet presAssocID="{64A1800C-649E-48B5-8F6A-BEFAA1A6B12E}" presName="childText" presStyleLbl="conFgAcc1" presStyleIdx="2" presStyleCnt="3" custScaleX="100000" custScaleY="92557" custLinFactNeighborY="3555">
        <dgm:presLayoutVars>
          <dgm:bulletEnabled val="1"/>
        </dgm:presLayoutVars>
      </dgm:prSet>
      <dgm:spPr/>
    </dgm:pt>
  </dgm:ptLst>
  <dgm:cxnLst>
    <dgm:cxn modelId="{04879C07-8018-4CE0-BC68-5C0777C67CCD}" srcId="{BCCF34F1-CB54-496C-A033-614760DB145F}" destId="{4A374683-D073-4DAC-BCCB-361E3B594CEE}" srcOrd="1" destOrd="0" parTransId="{81E4892B-ADAB-4644-9891-C0201D7AC606}" sibTransId="{9831529D-267C-4851-8A7A-D5E3205481F3}"/>
    <dgm:cxn modelId="{21A95612-38E9-4C3B-979B-0AF9546DFB96}" type="presOf" srcId="{1FBD7EBC-D68D-4259-94DF-3CEC9F8051EA}" destId="{EF559B6E-2AAF-4639-9900-6A41558232D6}" srcOrd="0" destOrd="1" presId="urn:microsoft.com/office/officeart/2005/8/layout/list1"/>
    <dgm:cxn modelId="{F9D8FE12-0979-43FE-BEDD-C493383C823B}" type="presOf" srcId="{4154130C-ACBF-4C3D-9A16-D4303FFBE5F9}" destId="{55846F52-6176-4C8B-AAD9-78F293BB7CAE}" srcOrd="0" destOrd="1" presId="urn:microsoft.com/office/officeart/2005/8/layout/list1"/>
    <dgm:cxn modelId="{CE81CE14-49B3-4B64-A4AF-0E21CFE7205D}" type="presOf" srcId="{BCCF34F1-CB54-496C-A033-614760DB145F}" destId="{AD657086-CF68-4567-B7D4-86BCE7002BD2}" srcOrd="1" destOrd="0" presId="urn:microsoft.com/office/officeart/2005/8/layout/list1"/>
    <dgm:cxn modelId="{5DBA4325-39AA-41F5-9A5D-4895B27DCF64}" srcId="{BCCF34F1-CB54-496C-A033-614760DB145F}" destId="{2EC5DEC1-01F3-433F-BBAE-0E24D97D821F}" srcOrd="2" destOrd="0" parTransId="{DDB00554-215D-4DC0-A54A-EF2CD8A684DE}" sibTransId="{44D38C56-28EC-465E-B23A-93C92840EBA4}"/>
    <dgm:cxn modelId="{2F12CC26-7522-4504-813D-69D90B962E28}" srcId="{64A1800C-649E-48B5-8F6A-BEFAA1A6B12E}" destId="{85A9732B-A83E-462E-8150-F8B947287B36}" srcOrd="0" destOrd="0" parTransId="{A5215B3D-E26C-4A32-B383-1A777DBA3240}" sibTransId="{281F83AA-CBD0-4715-8E40-1556D05A6097}"/>
    <dgm:cxn modelId="{F065082C-BC21-4FEF-BF02-DB74362995F1}" srcId="{F54DEFA8-E010-4A8B-B93F-CBC0723CC23F}" destId="{BCCF34F1-CB54-496C-A033-614760DB145F}" srcOrd="0" destOrd="0" parTransId="{85706C3E-B621-496E-80FA-7D4638FD01AE}" sibTransId="{32E7AD74-75DC-4349-9D10-8DC8837C9456}"/>
    <dgm:cxn modelId="{EE5E2C2C-7F46-4732-8C5B-272C57B752CE}" type="presOf" srcId="{D470D378-3CA5-4D35-9022-151E0660C5C5}" destId="{55846F52-6176-4C8B-AAD9-78F293BB7CAE}" srcOrd="0" destOrd="2" presId="urn:microsoft.com/office/officeart/2005/8/layout/list1"/>
    <dgm:cxn modelId="{47664135-DFF4-4698-9006-BEA197AE7EE3}" type="presOf" srcId="{4A374683-D073-4DAC-BCCB-361E3B594CEE}" destId="{8FCC8999-D4FF-4758-9DFF-BD13B36EC1F2}" srcOrd="0" destOrd="1" presId="urn:microsoft.com/office/officeart/2005/8/layout/list1"/>
    <dgm:cxn modelId="{C9AA6A39-FF44-4C03-AECE-585A27C2AF15}" type="presOf" srcId="{CDC83168-B360-43AE-A221-4024A3AA0C33}" destId="{EF559B6E-2AAF-4639-9900-6A41558232D6}" srcOrd="0" destOrd="0" presId="urn:microsoft.com/office/officeart/2005/8/layout/list1"/>
    <dgm:cxn modelId="{94AF7F41-1CF3-48BE-9740-E87CAF5E0BAD}" type="presOf" srcId="{232CC060-A623-4962-A5C1-25176C342177}" destId="{8FCC8999-D4FF-4758-9DFF-BD13B36EC1F2}" srcOrd="0" destOrd="0" presId="urn:microsoft.com/office/officeart/2005/8/layout/list1"/>
    <dgm:cxn modelId="{5ABFE366-7D4D-4564-9EA5-2331D53484D4}" type="presOf" srcId="{64A1800C-649E-48B5-8F6A-BEFAA1A6B12E}" destId="{DC33FCBF-98E3-4D54-92AC-444F733989A9}" srcOrd="0" destOrd="0" presId="urn:microsoft.com/office/officeart/2005/8/layout/list1"/>
    <dgm:cxn modelId="{EEF31F49-4221-4913-BF46-AB0A461B2397}" srcId="{64A1800C-649E-48B5-8F6A-BEFAA1A6B12E}" destId="{4154130C-ACBF-4C3D-9A16-D4303FFBE5F9}" srcOrd="1" destOrd="0" parTransId="{8F41FA07-944A-4DB2-808C-F38D51B07E91}" sibTransId="{45D82486-B70A-4095-9065-72497BFB5BFD}"/>
    <dgm:cxn modelId="{19167A53-B846-4753-9840-B7BABACEE35A}" srcId="{F54DEFA8-E010-4A8B-B93F-CBC0723CC23F}" destId="{64A1800C-649E-48B5-8F6A-BEFAA1A6B12E}" srcOrd="2" destOrd="0" parTransId="{64D36B91-E051-4801-96B3-7798629E4114}" sibTransId="{1C894856-669A-4E18-BF5B-C69481B8FBA3}"/>
    <dgm:cxn modelId="{07196375-22EB-46CE-B5DC-159046F15367}" type="presOf" srcId="{97B11495-F205-4377-9BF3-BB9F60992A50}" destId="{830E8882-4A3F-4CED-B521-19C75F6A4BD2}" srcOrd="1" destOrd="0" presId="urn:microsoft.com/office/officeart/2005/8/layout/list1"/>
    <dgm:cxn modelId="{81D76F81-F303-4D5C-8693-D7B1CFCA594A}" srcId="{97B11495-F205-4377-9BF3-BB9F60992A50}" destId="{CCF79320-877A-4C7E-926A-11BB14A375F1}" srcOrd="2" destOrd="0" parTransId="{C069F899-9298-4A6A-9733-67FB1C920868}" sibTransId="{7ED6CB51-C337-49A7-97AF-E88F48B28BB5}"/>
    <dgm:cxn modelId="{C5C52F8B-9800-43D2-A480-092E03619AB6}" srcId="{97B11495-F205-4377-9BF3-BB9F60992A50}" destId="{CDC83168-B360-43AE-A221-4024A3AA0C33}" srcOrd="0" destOrd="0" parTransId="{F78E0997-E6D0-4BF5-8CDA-B7C9BF70426B}" sibTransId="{EEC27D4B-C2D4-4DEE-85AC-8BB25A3AE042}"/>
    <dgm:cxn modelId="{60EF768F-5FBD-42D0-AE5C-07F43361CEEC}" type="presOf" srcId="{CCF79320-877A-4C7E-926A-11BB14A375F1}" destId="{EF559B6E-2AAF-4639-9900-6A41558232D6}" srcOrd="0" destOrd="2" presId="urn:microsoft.com/office/officeart/2005/8/layout/list1"/>
    <dgm:cxn modelId="{C4659C94-A982-4812-8F55-37E1FAE3D5E9}" type="presOf" srcId="{F54DEFA8-E010-4A8B-B93F-CBC0723CC23F}" destId="{84A01B4B-C13E-4048-8DFD-9060659FB16B}" srcOrd="0" destOrd="0" presId="urn:microsoft.com/office/officeart/2005/8/layout/list1"/>
    <dgm:cxn modelId="{AD02A798-2DCD-453A-9F6E-82313822E002}" srcId="{F54DEFA8-E010-4A8B-B93F-CBC0723CC23F}" destId="{97B11495-F205-4377-9BF3-BB9F60992A50}" srcOrd="1" destOrd="0" parTransId="{BF93D01E-E231-4DA0-9946-745DE6C4E0BE}" sibTransId="{C139D1AE-8FD1-4B6B-8FE6-2C45783677EC}"/>
    <dgm:cxn modelId="{9FE4FAAC-3FB4-4BC3-A594-6B80D54DADE4}" type="presOf" srcId="{BCCF34F1-CB54-496C-A033-614760DB145F}" destId="{5AE03CD4-3E0D-48B1-A775-8CB746DE8CE8}" srcOrd="0" destOrd="0" presId="urn:microsoft.com/office/officeart/2005/8/layout/list1"/>
    <dgm:cxn modelId="{C97FC8B3-9815-4A15-AC9E-1064A5988C6F}" srcId="{97B11495-F205-4377-9BF3-BB9F60992A50}" destId="{1FBD7EBC-D68D-4259-94DF-3CEC9F8051EA}" srcOrd="1" destOrd="0" parTransId="{D4F91785-5914-4BA6-898E-61725DA2DA62}" sibTransId="{0B0529DC-DD90-4203-BA20-827E8A898D62}"/>
    <dgm:cxn modelId="{BA5286BB-5E22-4806-846E-58910975DB48}" srcId="{64A1800C-649E-48B5-8F6A-BEFAA1A6B12E}" destId="{D470D378-3CA5-4D35-9022-151E0660C5C5}" srcOrd="2" destOrd="0" parTransId="{DECFB0AB-C6D4-4C8A-9407-A4696A0094D8}" sibTransId="{FF597128-92D3-449B-9C0E-38D03B5CFC9D}"/>
    <dgm:cxn modelId="{77E954BD-FFC8-40C7-AC47-C1D1AE1F19DA}" srcId="{BCCF34F1-CB54-496C-A033-614760DB145F}" destId="{232CC060-A623-4962-A5C1-25176C342177}" srcOrd="0" destOrd="0" parTransId="{4B488C9B-F7B7-49EE-8F89-3D93A13E75D2}" sibTransId="{94F09442-11F3-4923-B233-4AD01D745ABB}"/>
    <dgm:cxn modelId="{B67CAFC4-D0F2-4A66-BCE1-3AC2EC6EF2E8}" type="presOf" srcId="{2EC5DEC1-01F3-433F-BBAE-0E24D97D821F}" destId="{8FCC8999-D4FF-4758-9DFF-BD13B36EC1F2}" srcOrd="0" destOrd="2" presId="urn:microsoft.com/office/officeart/2005/8/layout/list1"/>
    <dgm:cxn modelId="{28B29FC5-14A8-4835-BDFA-49BD537F4F03}" type="presOf" srcId="{64A1800C-649E-48B5-8F6A-BEFAA1A6B12E}" destId="{F1653A38-1A38-4EB9-A66B-6DB38B15E69B}" srcOrd="1" destOrd="0" presId="urn:microsoft.com/office/officeart/2005/8/layout/list1"/>
    <dgm:cxn modelId="{5C6A2AD9-2837-41AC-B055-C36EFFC2FA1B}" type="presOf" srcId="{97B11495-F205-4377-9BF3-BB9F60992A50}" destId="{7552780D-E273-450C-8F0C-FEFE60010B72}" srcOrd="0" destOrd="0" presId="urn:microsoft.com/office/officeart/2005/8/layout/list1"/>
    <dgm:cxn modelId="{12332AE6-FB09-417D-A37E-E06DD28137EE}" type="presOf" srcId="{85A9732B-A83E-462E-8150-F8B947287B36}" destId="{55846F52-6176-4C8B-AAD9-78F293BB7CAE}" srcOrd="0" destOrd="0" presId="urn:microsoft.com/office/officeart/2005/8/layout/list1"/>
    <dgm:cxn modelId="{4EA9CA32-575F-4B50-B4C2-941C9D5CC62F}" type="presParOf" srcId="{84A01B4B-C13E-4048-8DFD-9060659FB16B}" destId="{FD07592A-7317-44DE-B917-51E9D6F6B7E3}" srcOrd="0" destOrd="0" presId="urn:microsoft.com/office/officeart/2005/8/layout/list1"/>
    <dgm:cxn modelId="{2DC2CB0C-563F-4503-A9DE-781958910076}" type="presParOf" srcId="{FD07592A-7317-44DE-B917-51E9D6F6B7E3}" destId="{5AE03CD4-3E0D-48B1-A775-8CB746DE8CE8}" srcOrd="0" destOrd="0" presId="urn:microsoft.com/office/officeart/2005/8/layout/list1"/>
    <dgm:cxn modelId="{AB1208DB-9F44-4626-AFCD-6AEA867A5A67}" type="presParOf" srcId="{FD07592A-7317-44DE-B917-51E9D6F6B7E3}" destId="{AD657086-CF68-4567-B7D4-86BCE7002BD2}" srcOrd="1" destOrd="0" presId="urn:microsoft.com/office/officeart/2005/8/layout/list1"/>
    <dgm:cxn modelId="{618A36BE-BAB6-4EB6-A648-227C587A99A7}" type="presParOf" srcId="{84A01B4B-C13E-4048-8DFD-9060659FB16B}" destId="{DF1E0C5A-4195-4D4B-BB62-E3B4C85BF9DB}" srcOrd="1" destOrd="0" presId="urn:microsoft.com/office/officeart/2005/8/layout/list1"/>
    <dgm:cxn modelId="{446AC4B2-3D36-4FB9-9D29-C37F87E81737}" type="presParOf" srcId="{84A01B4B-C13E-4048-8DFD-9060659FB16B}" destId="{8FCC8999-D4FF-4758-9DFF-BD13B36EC1F2}" srcOrd="2" destOrd="0" presId="urn:microsoft.com/office/officeart/2005/8/layout/list1"/>
    <dgm:cxn modelId="{F36633E4-8269-4A6B-931D-E67A450409A1}" type="presParOf" srcId="{84A01B4B-C13E-4048-8DFD-9060659FB16B}" destId="{8011C193-229B-4781-ACAA-917250251CE1}" srcOrd="3" destOrd="0" presId="urn:microsoft.com/office/officeart/2005/8/layout/list1"/>
    <dgm:cxn modelId="{A9BDA4A5-D957-4DD5-A2AB-89DB1D013E36}" type="presParOf" srcId="{84A01B4B-C13E-4048-8DFD-9060659FB16B}" destId="{EC06F70E-7486-4DA4-AC50-E85875361CDE}" srcOrd="4" destOrd="0" presId="urn:microsoft.com/office/officeart/2005/8/layout/list1"/>
    <dgm:cxn modelId="{D012869B-2535-4E6C-AC0E-47F66A3687F3}" type="presParOf" srcId="{EC06F70E-7486-4DA4-AC50-E85875361CDE}" destId="{7552780D-E273-450C-8F0C-FEFE60010B72}" srcOrd="0" destOrd="0" presId="urn:microsoft.com/office/officeart/2005/8/layout/list1"/>
    <dgm:cxn modelId="{93D393FC-13AD-4B7F-8529-2DAE68960A5F}" type="presParOf" srcId="{EC06F70E-7486-4DA4-AC50-E85875361CDE}" destId="{830E8882-4A3F-4CED-B521-19C75F6A4BD2}" srcOrd="1" destOrd="0" presId="urn:microsoft.com/office/officeart/2005/8/layout/list1"/>
    <dgm:cxn modelId="{D0772205-65C2-4EA9-A42D-A092EC662796}" type="presParOf" srcId="{84A01B4B-C13E-4048-8DFD-9060659FB16B}" destId="{A59BC3D1-56E9-4F35-80C8-D737DFF07E82}" srcOrd="5" destOrd="0" presId="urn:microsoft.com/office/officeart/2005/8/layout/list1"/>
    <dgm:cxn modelId="{92C9530B-A60C-4DCE-BEA7-6DE3FEA551FB}" type="presParOf" srcId="{84A01B4B-C13E-4048-8DFD-9060659FB16B}" destId="{EF559B6E-2AAF-4639-9900-6A41558232D6}" srcOrd="6" destOrd="0" presId="urn:microsoft.com/office/officeart/2005/8/layout/list1"/>
    <dgm:cxn modelId="{D31F3A06-366D-4D66-BD93-854F8681762B}" type="presParOf" srcId="{84A01B4B-C13E-4048-8DFD-9060659FB16B}" destId="{77754E23-FD0C-4D97-AA66-A5857AC7AEA8}" srcOrd="7" destOrd="0" presId="urn:microsoft.com/office/officeart/2005/8/layout/list1"/>
    <dgm:cxn modelId="{4AD2FB89-384A-4A64-9C28-12B471BF1347}" type="presParOf" srcId="{84A01B4B-C13E-4048-8DFD-9060659FB16B}" destId="{23B45FCF-4514-40E5-9787-327A7FDEF930}" srcOrd="8" destOrd="0" presId="urn:microsoft.com/office/officeart/2005/8/layout/list1"/>
    <dgm:cxn modelId="{A1FE4018-8387-46CE-8282-95BAE147E133}" type="presParOf" srcId="{23B45FCF-4514-40E5-9787-327A7FDEF930}" destId="{DC33FCBF-98E3-4D54-92AC-444F733989A9}" srcOrd="0" destOrd="0" presId="urn:microsoft.com/office/officeart/2005/8/layout/list1"/>
    <dgm:cxn modelId="{FAB56F3F-1A70-4594-AD02-429E0388589C}" type="presParOf" srcId="{23B45FCF-4514-40E5-9787-327A7FDEF930}" destId="{F1653A38-1A38-4EB9-A66B-6DB38B15E69B}" srcOrd="1" destOrd="0" presId="urn:microsoft.com/office/officeart/2005/8/layout/list1"/>
    <dgm:cxn modelId="{643EC7C1-D57E-4A79-BB34-849EB004EBE4}" type="presParOf" srcId="{84A01B4B-C13E-4048-8DFD-9060659FB16B}" destId="{9F0EADD2-8489-4E09-8074-517B5AC164F7}" srcOrd="9" destOrd="0" presId="urn:microsoft.com/office/officeart/2005/8/layout/list1"/>
    <dgm:cxn modelId="{C36C5519-BF57-4B6C-9CBC-6B2D08D47ACB}" type="presParOf" srcId="{84A01B4B-C13E-4048-8DFD-9060659FB16B}" destId="{55846F52-6176-4C8B-AAD9-78F293BB7C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8AD15-9E23-4773-8443-1137C66BBA5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6B5AF8-E563-4B2F-873A-00614DA6FAB6}">
      <dgm:prSet phldrT="[Text]" custT="1"/>
      <dgm:spPr/>
      <dgm:t>
        <a:bodyPr/>
        <a:lstStyle/>
        <a:p>
          <a:r>
            <a:rPr lang="en-US" sz="800" b="0" dirty="0"/>
            <a:t>Bill 73</a:t>
          </a:r>
        </a:p>
      </dgm:t>
    </dgm:pt>
    <dgm:pt modelId="{3D0DCE67-2BF3-44EC-BCE1-E496B1C0512C}" type="parTrans" cxnId="{0EEEAA53-8526-421B-90BF-D2E4F3CEB8AB}">
      <dgm:prSet/>
      <dgm:spPr/>
      <dgm:t>
        <a:bodyPr/>
        <a:lstStyle/>
        <a:p>
          <a:endParaRPr lang="en-US"/>
        </a:p>
      </dgm:t>
    </dgm:pt>
    <dgm:pt modelId="{A969300D-411A-4123-9A9E-CA1E4F9533CB}" type="sibTrans" cxnId="{0EEEAA53-8526-421B-90BF-D2E4F3CEB8AB}">
      <dgm:prSet/>
      <dgm:spPr/>
      <dgm:t>
        <a:bodyPr/>
        <a:lstStyle/>
        <a:p>
          <a:endParaRPr lang="en-US"/>
        </a:p>
      </dgm:t>
    </dgm:pt>
    <dgm:pt modelId="{6D2FD7A2-2AE5-4595-B55B-34FC3B4FC6D5}">
      <dgm:prSet phldrT="[Text]"/>
      <dgm:spPr/>
      <dgm:t>
        <a:bodyPr/>
        <a:lstStyle/>
        <a:p>
          <a:r>
            <a:rPr lang="en-US" b="0" i="1" dirty="0"/>
            <a:t>Smart Growth for Our Communities Act, 2015</a:t>
          </a:r>
          <a:endParaRPr lang="en-US" dirty="0"/>
        </a:p>
      </dgm:t>
    </dgm:pt>
    <dgm:pt modelId="{311E54EB-A3E2-4EB9-8935-07DB6FE89ECC}" type="parTrans" cxnId="{890C2E5D-A6BF-407E-8BC6-CD2B7DCC278A}">
      <dgm:prSet/>
      <dgm:spPr/>
      <dgm:t>
        <a:bodyPr/>
        <a:lstStyle/>
        <a:p>
          <a:endParaRPr lang="en-US"/>
        </a:p>
      </dgm:t>
    </dgm:pt>
    <dgm:pt modelId="{321D3D41-EADA-4286-B7EC-4920F8549686}" type="sibTrans" cxnId="{890C2E5D-A6BF-407E-8BC6-CD2B7DCC278A}">
      <dgm:prSet/>
      <dgm:spPr/>
      <dgm:t>
        <a:bodyPr/>
        <a:lstStyle/>
        <a:p>
          <a:endParaRPr lang="en-US"/>
        </a:p>
      </dgm:t>
    </dgm:pt>
    <dgm:pt modelId="{309DDA3C-B901-4C2F-A83C-CC85374313EE}">
      <dgm:prSet phldrT="[Text]" custT="1"/>
      <dgm:spPr/>
      <dgm:t>
        <a:bodyPr/>
        <a:lstStyle/>
        <a:p>
          <a:r>
            <a:rPr lang="en-US" sz="1000" dirty="0"/>
            <a:t> </a:t>
          </a:r>
          <a:r>
            <a:rPr lang="en-US" sz="800" dirty="0"/>
            <a:t>Growth Plan</a:t>
          </a:r>
        </a:p>
      </dgm:t>
    </dgm:pt>
    <dgm:pt modelId="{8606B581-184A-4961-A622-09FF87865AA3}" type="parTrans" cxnId="{1ADBA5E5-DFAA-48B7-91F6-4C864ED7A597}">
      <dgm:prSet/>
      <dgm:spPr/>
      <dgm:t>
        <a:bodyPr/>
        <a:lstStyle/>
        <a:p>
          <a:endParaRPr lang="en-US"/>
        </a:p>
      </dgm:t>
    </dgm:pt>
    <dgm:pt modelId="{E4B4935A-E9D9-48EC-AAA1-7489A8C2AA86}" type="sibTrans" cxnId="{1ADBA5E5-DFAA-48B7-91F6-4C864ED7A597}">
      <dgm:prSet/>
      <dgm:spPr/>
      <dgm:t>
        <a:bodyPr/>
        <a:lstStyle/>
        <a:p>
          <a:endParaRPr lang="en-US"/>
        </a:p>
      </dgm:t>
    </dgm:pt>
    <dgm:pt modelId="{9FBCC152-ECE3-4B4A-8C7C-8E048407CF03}">
      <dgm:prSet phldrT="[Text]"/>
      <dgm:spPr/>
      <dgm:t>
        <a:bodyPr/>
        <a:lstStyle/>
        <a:p>
          <a:r>
            <a:rPr lang="en-US" b="0" i="1" dirty="0"/>
            <a:t>Growth Plan for the Greater Golden Horseshoe, 2017  (Places to Grow Act)</a:t>
          </a:r>
          <a:endParaRPr lang="en-US" i="1" dirty="0"/>
        </a:p>
      </dgm:t>
    </dgm:pt>
    <dgm:pt modelId="{C4224EFC-6D8A-48D8-8017-34D87EBE4FCE}" type="parTrans" cxnId="{3E5A3DCF-9A5B-4709-8439-85108FEF0D02}">
      <dgm:prSet/>
      <dgm:spPr/>
      <dgm:t>
        <a:bodyPr/>
        <a:lstStyle/>
        <a:p>
          <a:endParaRPr lang="en-US"/>
        </a:p>
      </dgm:t>
    </dgm:pt>
    <dgm:pt modelId="{2583D46B-8B50-4E92-84DF-3BACFB2855F2}" type="sibTrans" cxnId="{3E5A3DCF-9A5B-4709-8439-85108FEF0D02}">
      <dgm:prSet/>
      <dgm:spPr/>
      <dgm:t>
        <a:bodyPr/>
        <a:lstStyle/>
        <a:p>
          <a:endParaRPr lang="en-US"/>
        </a:p>
      </dgm:t>
    </dgm:pt>
    <dgm:pt modelId="{9BD8B023-B25A-49F9-8132-7FC8628078AC}">
      <dgm:prSet phldrT="[Text]" custT="1"/>
      <dgm:spPr/>
      <dgm:t>
        <a:bodyPr/>
        <a:lstStyle/>
        <a:p>
          <a:r>
            <a:rPr lang="en-US" sz="800" dirty="0"/>
            <a:t>GP      Amend</a:t>
          </a:r>
        </a:p>
      </dgm:t>
    </dgm:pt>
    <dgm:pt modelId="{8D2CABD0-6D0A-4FEC-BBB3-67706087F28B}" type="parTrans" cxnId="{94128FF8-1D86-4E30-B74C-90817961FC16}">
      <dgm:prSet/>
      <dgm:spPr/>
      <dgm:t>
        <a:bodyPr/>
        <a:lstStyle/>
        <a:p>
          <a:endParaRPr lang="en-US"/>
        </a:p>
      </dgm:t>
    </dgm:pt>
    <dgm:pt modelId="{DF558CA6-05C6-4FF3-88F2-4A7D47EB14CF}" type="sibTrans" cxnId="{94128FF8-1D86-4E30-B74C-90817961FC16}">
      <dgm:prSet/>
      <dgm:spPr/>
      <dgm:t>
        <a:bodyPr/>
        <a:lstStyle/>
        <a:p>
          <a:endParaRPr lang="en-US"/>
        </a:p>
      </dgm:t>
    </dgm:pt>
    <dgm:pt modelId="{C3BBEA29-ADEA-462D-BAE7-82FBFD7DD1E9}">
      <dgm:prSet phldrT="[Text]"/>
      <dgm:spPr/>
      <dgm:t>
        <a:bodyPr/>
        <a:lstStyle/>
        <a:p>
          <a:r>
            <a:rPr lang="en-US" b="0" i="1" dirty="0"/>
            <a:t>Growth Plan for the Greater Golden Horseshoe, 2019</a:t>
          </a:r>
        </a:p>
      </dgm:t>
    </dgm:pt>
    <dgm:pt modelId="{38FE0060-C6D8-43BA-845F-C2108C55BFF4}" type="parTrans" cxnId="{107E2ED8-145D-463F-B640-DDE32F51E157}">
      <dgm:prSet/>
      <dgm:spPr/>
      <dgm:t>
        <a:bodyPr/>
        <a:lstStyle/>
        <a:p>
          <a:endParaRPr lang="en-US"/>
        </a:p>
      </dgm:t>
    </dgm:pt>
    <dgm:pt modelId="{B2D8FD88-8947-440D-AD65-51A280E52E72}" type="sibTrans" cxnId="{107E2ED8-145D-463F-B640-DDE32F51E157}">
      <dgm:prSet/>
      <dgm:spPr/>
      <dgm:t>
        <a:bodyPr/>
        <a:lstStyle/>
        <a:p>
          <a:endParaRPr lang="en-US"/>
        </a:p>
      </dgm:t>
    </dgm:pt>
    <dgm:pt modelId="{E2DF5E99-963C-4F90-982B-42245BEBB285}">
      <dgm:prSet phldrT="[Text]" custT="1"/>
      <dgm:spPr/>
      <dgm:t>
        <a:bodyPr/>
        <a:lstStyle/>
        <a:p>
          <a:r>
            <a:rPr lang="en-US" sz="800" dirty="0"/>
            <a:t>Bill 108</a:t>
          </a:r>
        </a:p>
      </dgm:t>
    </dgm:pt>
    <dgm:pt modelId="{F99261E5-185B-43E9-A1A7-D14C3A3356B6}" type="parTrans" cxnId="{853864AE-76FC-4F23-BE71-0E2B881A5C12}">
      <dgm:prSet/>
      <dgm:spPr/>
      <dgm:t>
        <a:bodyPr/>
        <a:lstStyle/>
        <a:p>
          <a:endParaRPr lang="en-US"/>
        </a:p>
      </dgm:t>
    </dgm:pt>
    <dgm:pt modelId="{7336A498-5477-40EF-BF5C-8F07958BE329}" type="sibTrans" cxnId="{853864AE-76FC-4F23-BE71-0E2B881A5C12}">
      <dgm:prSet/>
      <dgm:spPr/>
      <dgm:t>
        <a:bodyPr/>
        <a:lstStyle/>
        <a:p>
          <a:endParaRPr lang="en-US"/>
        </a:p>
      </dgm:t>
    </dgm:pt>
    <dgm:pt modelId="{A66FDBB6-D05C-48FA-8C37-410163B9CC6F}">
      <dgm:prSet phldrT="[Text]" custT="1"/>
      <dgm:spPr/>
      <dgm:t>
        <a:bodyPr/>
        <a:lstStyle/>
        <a:p>
          <a:r>
            <a:rPr lang="en-US" sz="800" dirty="0"/>
            <a:t>Bill 139</a:t>
          </a:r>
        </a:p>
      </dgm:t>
    </dgm:pt>
    <dgm:pt modelId="{9C4E9874-E947-4960-B4F7-82B99617BF40}" type="parTrans" cxnId="{88F3FC07-1FD2-4688-B3AE-72FCAD994D44}">
      <dgm:prSet/>
      <dgm:spPr/>
      <dgm:t>
        <a:bodyPr/>
        <a:lstStyle/>
        <a:p>
          <a:endParaRPr lang="en-US"/>
        </a:p>
      </dgm:t>
    </dgm:pt>
    <dgm:pt modelId="{B21B8ED3-451B-4E1A-8736-B387C20AA868}" type="sibTrans" cxnId="{88F3FC07-1FD2-4688-B3AE-72FCAD994D44}">
      <dgm:prSet/>
      <dgm:spPr/>
      <dgm:t>
        <a:bodyPr/>
        <a:lstStyle/>
        <a:p>
          <a:endParaRPr lang="en-US"/>
        </a:p>
      </dgm:t>
    </dgm:pt>
    <dgm:pt modelId="{5751EC32-139F-4B58-8970-CF6EA3D8D47B}">
      <dgm:prSet phldrT="[Text]"/>
      <dgm:spPr/>
      <dgm:t>
        <a:bodyPr/>
        <a:lstStyle/>
        <a:p>
          <a:r>
            <a:rPr lang="en-US" b="0" i="1" dirty="0"/>
            <a:t>Building Better Communities and Conserving Watersheds Act, 2018</a:t>
          </a:r>
          <a:endParaRPr lang="en-US" dirty="0"/>
        </a:p>
      </dgm:t>
    </dgm:pt>
    <dgm:pt modelId="{9A6BCFB7-6418-4A26-B294-7613E2E44BC2}" type="parTrans" cxnId="{A35BA7B8-5E3A-4769-B289-246C3BE47A28}">
      <dgm:prSet/>
      <dgm:spPr/>
      <dgm:t>
        <a:bodyPr/>
        <a:lstStyle/>
        <a:p>
          <a:endParaRPr lang="en-US"/>
        </a:p>
      </dgm:t>
    </dgm:pt>
    <dgm:pt modelId="{9CB42088-705C-48B7-8899-03E704874B7F}" type="sibTrans" cxnId="{A35BA7B8-5E3A-4769-B289-246C3BE47A28}">
      <dgm:prSet/>
      <dgm:spPr/>
      <dgm:t>
        <a:bodyPr/>
        <a:lstStyle/>
        <a:p>
          <a:endParaRPr lang="en-US"/>
        </a:p>
      </dgm:t>
    </dgm:pt>
    <dgm:pt modelId="{421F594D-FC46-4D55-8686-4BD3D787C16B}">
      <dgm:prSet phldrT="[Text]" custT="1"/>
      <dgm:spPr/>
      <dgm:t>
        <a:bodyPr/>
        <a:lstStyle/>
        <a:p>
          <a:r>
            <a:rPr lang="en-US" sz="800" dirty="0"/>
            <a:t>PPS Amend</a:t>
          </a:r>
        </a:p>
      </dgm:t>
    </dgm:pt>
    <dgm:pt modelId="{379346B0-8F82-4DD1-8BA1-778B40B949A1}" type="parTrans" cxnId="{D1147329-0F1C-4E20-9751-3971E0E96F36}">
      <dgm:prSet/>
      <dgm:spPr/>
      <dgm:t>
        <a:bodyPr/>
        <a:lstStyle/>
        <a:p>
          <a:endParaRPr lang="en-US"/>
        </a:p>
      </dgm:t>
    </dgm:pt>
    <dgm:pt modelId="{AACDA050-F311-4236-AF03-CD66722DBD15}" type="sibTrans" cxnId="{D1147329-0F1C-4E20-9751-3971E0E96F36}">
      <dgm:prSet/>
      <dgm:spPr/>
      <dgm:t>
        <a:bodyPr/>
        <a:lstStyle/>
        <a:p>
          <a:endParaRPr lang="en-US"/>
        </a:p>
      </dgm:t>
    </dgm:pt>
    <dgm:pt modelId="{83224EC5-8123-4C59-8395-B1BACCE816D3}">
      <dgm:prSet phldrT="[Text]" custT="1"/>
      <dgm:spPr/>
      <dgm:t>
        <a:bodyPr/>
        <a:lstStyle/>
        <a:p>
          <a:r>
            <a:rPr lang="en-US" sz="800" dirty="0"/>
            <a:t>GP Amend</a:t>
          </a:r>
        </a:p>
      </dgm:t>
    </dgm:pt>
    <dgm:pt modelId="{3C77CC62-B1E3-4971-AD22-1F8DFB9138AE}" type="parTrans" cxnId="{38A6DC46-7675-42D3-930A-D7DCF403B298}">
      <dgm:prSet/>
      <dgm:spPr/>
      <dgm:t>
        <a:bodyPr/>
        <a:lstStyle/>
        <a:p>
          <a:endParaRPr lang="en-US"/>
        </a:p>
      </dgm:t>
    </dgm:pt>
    <dgm:pt modelId="{B61CAC37-4509-4CC9-92C5-466A3746765D}" type="sibTrans" cxnId="{38A6DC46-7675-42D3-930A-D7DCF403B298}">
      <dgm:prSet/>
      <dgm:spPr/>
      <dgm:t>
        <a:bodyPr/>
        <a:lstStyle/>
        <a:p>
          <a:endParaRPr lang="en-US"/>
        </a:p>
      </dgm:t>
    </dgm:pt>
    <dgm:pt modelId="{A6D2BE5D-A469-4161-A619-B78957564A26}">
      <dgm:prSet/>
      <dgm:spPr/>
      <dgm:t>
        <a:bodyPr/>
        <a:lstStyle/>
        <a:p>
          <a:r>
            <a:rPr lang="en-US" b="0" i="1" dirty="0"/>
            <a:t>Provincial Policy Statement, 2019  </a:t>
          </a:r>
        </a:p>
      </dgm:t>
    </dgm:pt>
    <dgm:pt modelId="{36175D9A-C113-4CE2-9E7B-B2B2409AF14A}" type="parTrans" cxnId="{7D7D24F5-E307-4CA3-8A9B-DFA2A13455EC}">
      <dgm:prSet/>
      <dgm:spPr/>
      <dgm:t>
        <a:bodyPr/>
        <a:lstStyle/>
        <a:p>
          <a:endParaRPr lang="en-US"/>
        </a:p>
      </dgm:t>
    </dgm:pt>
    <dgm:pt modelId="{71081D16-82D3-4CC4-A9CE-AD1A8428F698}" type="sibTrans" cxnId="{7D7D24F5-E307-4CA3-8A9B-DFA2A13455EC}">
      <dgm:prSet/>
      <dgm:spPr/>
      <dgm:t>
        <a:bodyPr/>
        <a:lstStyle/>
        <a:p>
          <a:endParaRPr lang="en-US"/>
        </a:p>
      </dgm:t>
    </dgm:pt>
    <dgm:pt modelId="{CFA39BD9-6F9C-4A52-A87A-3A2AF2C12A34}">
      <dgm:prSet phldrT="[Text]" custT="1"/>
      <dgm:spPr/>
      <dgm:t>
        <a:bodyPr/>
        <a:lstStyle/>
        <a:p>
          <a:r>
            <a:rPr lang="en-US" sz="500" dirty="0"/>
            <a:t> </a:t>
          </a:r>
          <a:r>
            <a:rPr lang="en-US" sz="900" dirty="0"/>
            <a:t>Bill 7</a:t>
          </a:r>
        </a:p>
      </dgm:t>
    </dgm:pt>
    <dgm:pt modelId="{9DFC2CDD-5DF0-4022-984D-6BD5B697D872}" type="parTrans" cxnId="{556DFCE0-A51A-4BE9-92A8-DD7AD7EDB544}">
      <dgm:prSet/>
      <dgm:spPr/>
      <dgm:t>
        <a:bodyPr/>
        <a:lstStyle/>
        <a:p>
          <a:endParaRPr lang="en-US"/>
        </a:p>
      </dgm:t>
    </dgm:pt>
    <dgm:pt modelId="{9846BA28-184D-4239-B528-7E54A3CF5828}" type="sibTrans" cxnId="{556DFCE0-A51A-4BE9-92A8-DD7AD7EDB544}">
      <dgm:prSet/>
      <dgm:spPr/>
      <dgm:t>
        <a:bodyPr/>
        <a:lstStyle/>
        <a:p>
          <a:endParaRPr lang="en-US"/>
        </a:p>
      </dgm:t>
    </dgm:pt>
    <dgm:pt modelId="{7C68D1A1-DAA5-4F0B-A745-6AB694FBC4CF}">
      <dgm:prSet/>
      <dgm:spPr/>
      <dgm:t>
        <a:bodyPr/>
        <a:lstStyle/>
        <a:p>
          <a:r>
            <a:rPr lang="en-US" b="0" i="1" dirty="0"/>
            <a:t>Promoting Affordable Housing Act, 2016</a:t>
          </a:r>
          <a:endParaRPr lang="en-US" dirty="0"/>
        </a:p>
      </dgm:t>
    </dgm:pt>
    <dgm:pt modelId="{DA60657F-F0EB-4FD2-8888-B18A3AAFB697}" type="parTrans" cxnId="{9BBE9BD6-3581-4994-BF89-E2A1630D905D}">
      <dgm:prSet/>
      <dgm:spPr/>
      <dgm:t>
        <a:bodyPr/>
        <a:lstStyle/>
        <a:p>
          <a:endParaRPr lang="en-US"/>
        </a:p>
      </dgm:t>
    </dgm:pt>
    <dgm:pt modelId="{6983181B-05F7-482F-A90C-6FF79E074651}" type="sibTrans" cxnId="{9BBE9BD6-3581-4994-BF89-E2A1630D905D}">
      <dgm:prSet/>
      <dgm:spPr/>
      <dgm:t>
        <a:bodyPr/>
        <a:lstStyle/>
        <a:p>
          <a:endParaRPr lang="en-US"/>
        </a:p>
      </dgm:t>
    </dgm:pt>
    <dgm:pt modelId="{FFCAAB1F-DA5B-44E0-BEA5-72485371420B}">
      <dgm:prSet/>
      <dgm:spPr/>
      <dgm:t>
        <a:bodyPr/>
        <a:lstStyle/>
        <a:p>
          <a:r>
            <a:rPr lang="en-US" b="0" i="1" dirty="0"/>
            <a:t>More Homes, More Choice Act, 2019 </a:t>
          </a:r>
        </a:p>
      </dgm:t>
    </dgm:pt>
    <dgm:pt modelId="{0F743A21-8664-4981-A783-91013CD4AD54}" type="parTrans" cxnId="{332AEAA2-7478-457F-B84B-EB7EEDFD294C}">
      <dgm:prSet/>
      <dgm:spPr/>
      <dgm:t>
        <a:bodyPr/>
        <a:lstStyle/>
        <a:p>
          <a:endParaRPr lang="en-US"/>
        </a:p>
      </dgm:t>
    </dgm:pt>
    <dgm:pt modelId="{9226A43E-4E3D-4AA0-8221-3BA24AEE143F}" type="sibTrans" cxnId="{332AEAA2-7478-457F-B84B-EB7EEDFD294C}">
      <dgm:prSet/>
      <dgm:spPr/>
      <dgm:t>
        <a:bodyPr/>
        <a:lstStyle/>
        <a:p>
          <a:endParaRPr lang="en-US"/>
        </a:p>
      </dgm:t>
    </dgm:pt>
    <dgm:pt modelId="{05ADD66A-ECF9-4081-AD80-FE5C86FF00D7}">
      <dgm:prSet/>
      <dgm:spPr/>
      <dgm:t>
        <a:bodyPr/>
        <a:lstStyle/>
        <a:p>
          <a:r>
            <a:rPr lang="en-US" b="0" i="1" dirty="0"/>
            <a:t>Growth Plan for the Greater Golden Horseshoe - Land Needs Assessment Methodology, 2020</a:t>
          </a:r>
        </a:p>
      </dgm:t>
    </dgm:pt>
    <dgm:pt modelId="{9DF0AF23-DAD6-4D75-A68E-C8BC7F2E411D}" type="parTrans" cxnId="{70CB691F-8BD3-423A-945C-456EAD7AF9BF}">
      <dgm:prSet/>
      <dgm:spPr/>
      <dgm:t>
        <a:bodyPr/>
        <a:lstStyle/>
        <a:p>
          <a:endParaRPr lang="en-US"/>
        </a:p>
      </dgm:t>
    </dgm:pt>
    <dgm:pt modelId="{C4ED24CF-B8A1-410A-9696-1E2D168CCECA}" type="sibTrans" cxnId="{70CB691F-8BD3-423A-945C-456EAD7AF9BF}">
      <dgm:prSet/>
      <dgm:spPr/>
      <dgm:t>
        <a:bodyPr/>
        <a:lstStyle/>
        <a:p>
          <a:endParaRPr lang="en-US"/>
        </a:p>
      </dgm:t>
    </dgm:pt>
    <dgm:pt modelId="{D47D2CFB-3351-458C-8131-F64F91D57D8F}">
      <dgm:prSet phldrT="[Text]"/>
      <dgm:spPr/>
      <dgm:t>
        <a:bodyPr/>
        <a:lstStyle/>
        <a:p>
          <a:r>
            <a:rPr lang="en-US" dirty="0"/>
            <a:t>Bill 197</a:t>
          </a:r>
        </a:p>
      </dgm:t>
    </dgm:pt>
    <dgm:pt modelId="{A90D91AE-1191-4E48-ADC2-F6AFF5645C65}" type="parTrans" cxnId="{3825547E-6E67-4AA8-8F51-88082FFFE65B}">
      <dgm:prSet/>
      <dgm:spPr/>
      <dgm:t>
        <a:bodyPr/>
        <a:lstStyle/>
        <a:p>
          <a:endParaRPr lang="en-US"/>
        </a:p>
      </dgm:t>
    </dgm:pt>
    <dgm:pt modelId="{27D5325B-6D5B-4206-B4B9-84720A74CE9D}" type="sibTrans" cxnId="{3825547E-6E67-4AA8-8F51-88082FFFE65B}">
      <dgm:prSet/>
      <dgm:spPr/>
      <dgm:t>
        <a:bodyPr/>
        <a:lstStyle/>
        <a:p>
          <a:endParaRPr lang="en-US"/>
        </a:p>
      </dgm:t>
    </dgm:pt>
    <dgm:pt modelId="{E3E17C94-855C-4061-8AAA-0ADCDB87AE82}">
      <dgm:prSet/>
      <dgm:spPr/>
      <dgm:t>
        <a:bodyPr/>
        <a:lstStyle/>
        <a:p>
          <a:r>
            <a:rPr lang="en-US" b="0" i="1" dirty="0"/>
            <a:t>COVID-19 Economic Recovery Act, 2020</a:t>
          </a:r>
        </a:p>
      </dgm:t>
    </dgm:pt>
    <dgm:pt modelId="{C7BDD870-538D-452B-BFB8-ACAFAF6BA91E}" type="parTrans" cxnId="{362D9614-A04B-47E2-A72A-F16558955B35}">
      <dgm:prSet/>
      <dgm:spPr/>
      <dgm:t>
        <a:bodyPr/>
        <a:lstStyle/>
        <a:p>
          <a:endParaRPr lang="en-US"/>
        </a:p>
      </dgm:t>
    </dgm:pt>
    <dgm:pt modelId="{4A0E3178-CACF-4DBB-9308-4251A2346874}" type="sibTrans" cxnId="{362D9614-A04B-47E2-A72A-F16558955B35}">
      <dgm:prSet/>
      <dgm:spPr/>
      <dgm:t>
        <a:bodyPr/>
        <a:lstStyle/>
        <a:p>
          <a:endParaRPr lang="en-US"/>
        </a:p>
      </dgm:t>
    </dgm:pt>
    <dgm:pt modelId="{A440761F-206D-4B57-AA32-869FF291FBF3}" type="pres">
      <dgm:prSet presAssocID="{3908AD15-9E23-4773-8443-1137C66BBA5E}" presName="linearFlow" presStyleCnt="0">
        <dgm:presLayoutVars>
          <dgm:dir/>
          <dgm:animLvl val="lvl"/>
          <dgm:resizeHandles val="exact"/>
        </dgm:presLayoutVars>
      </dgm:prSet>
      <dgm:spPr/>
    </dgm:pt>
    <dgm:pt modelId="{77E045D2-3E63-485F-809F-24B64D68C983}" type="pres">
      <dgm:prSet presAssocID="{F36B5AF8-E563-4B2F-873A-00614DA6FAB6}" presName="composite" presStyleCnt="0"/>
      <dgm:spPr/>
    </dgm:pt>
    <dgm:pt modelId="{BE359B83-22F0-4B36-86F6-33C7E12F83F5}" type="pres">
      <dgm:prSet presAssocID="{F36B5AF8-E563-4B2F-873A-00614DA6FAB6}" presName="parentText" presStyleLbl="alignNode1" presStyleIdx="0" presStyleCnt="9" custLinFactNeighborY="-2015">
        <dgm:presLayoutVars>
          <dgm:chMax val="1"/>
          <dgm:bulletEnabled val="1"/>
        </dgm:presLayoutVars>
      </dgm:prSet>
      <dgm:spPr/>
    </dgm:pt>
    <dgm:pt modelId="{33643F3A-91B5-4660-A19F-01B72829F2E7}" type="pres">
      <dgm:prSet presAssocID="{F36B5AF8-E563-4B2F-873A-00614DA6FAB6}" presName="descendantText" presStyleLbl="alignAcc1" presStyleIdx="0" presStyleCnt="9" custLinFactNeighborY="-3101">
        <dgm:presLayoutVars>
          <dgm:bulletEnabled val="1"/>
        </dgm:presLayoutVars>
      </dgm:prSet>
      <dgm:spPr/>
    </dgm:pt>
    <dgm:pt modelId="{7584E3CE-7258-473B-805A-0C7B9A584522}" type="pres">
      <dgm:prSet presAssocID="{A969300D-411A-4123-9A9E-CA1E4F9533CB}" presName="sp" presStyleCnt="0"/>
      <dgm:spPr/>
    </dgm:pt>
    <dgm:pt modelId="{FA31DDE4-6C63-4984-9A35-797DEF89D2B6}" type="pres">
      <dgm:prSet presAssocID="{309DDA3C-B901-4C2F-A83C-CC85374313EE}" presName="composite" presStyleCnt="0"/>
      <dgm:spPr/>
    </dgm:pt>
    <dgm:pt modelId="{E57892D9-053C-43F0-A3B2-11812968BC8D}" type="pres">
      <dgm:prSet presAssocID="{309DDA3C-B901-4C2F-A83C-CC85374313EE}" presName="parentText" presStyleLbl="alignNode1" presStyleIdx="1" presStyleCnt="9" custLinFactNeighborY="64774">
        <dgm:presLayoutVars>
          <dgm:chMax val="1"/>
          <dgm:bulletEnabled val="1"/>
        </dgm:presLayoutVars>
      </dgm:prSet>
      <dgm:spPr/>
    </dgm:pt>
    <dgm:pt modelId="{723E533D-0D99-4C68-8CE9-4D04344BDA7D}" type="pres">
      <dgm:prSet presAssocID="{309DDA3C-B901-4C2F-A83C-CC85374313EE}" presName="descendantText" presStyleLbl="alignAcc1" presStyleIdx="1" presStyleCnt="9" custLinFactNeighborX="80" custLinFactNeighborY="93663">
        <dgm:presLayoutVars>
          <dgm:bulletEnabled val="1"/>
        </dgm:presLayoutVars>
      </dgm:prSet>
      <dgm:spPr/>
    </dgm:pt>
    <dgm:pt modelId="{A877F80F-2006-49C1-BD05-818538D8F978}" type="pres">
      <dgm:prSet presAssocID="{E4B4935A-E9D9-48EC-AAA1-7489A8C2AA86}" presName="sp" presStyleCnt="0"/>
      <dgm:spPr/>
    </dgm:pt>
    <dgm:pt modelId="{F8529449-77E5-40E4-8828-3567CDE3A8E3}" type="pres">
      <dgm:prSet presAssocID="{9BD8B023-B25A-49F9-8132-7FC8628078AC}" presName="composite" presStyleCnt="0"/>
      <dgm:spPr/>
    </dgm:pt>
    <dgm:pt modelId="{A83FCC25-8E5F-4AA2-874D-CCA59A3D984A}" type="pres">
      <dgm:prSet presAssocID="{9BD8B023-B25A-49F9-8132-7FC8628078AC}" presName="parentText" presStyleLbl="alignNode1" presStyleIdx="2" presStyleCnt="9" custLinFactY="27600" custLinFactNeighborY="100000">
        <dgm:presLayoutVars>
          <dgm:chMax val="1"/>
          <dgm:bulletEnabled val="1"/>
        </dgm:presLayoutVars>
      </dgm:prSet>
      <dgm:spPr/>
    </dgm:pt>
    <dgm:pt modelId="{A8693397-99CA-426C-AD28-F268A79D8278}" type="pres">
      <dgm:prSet presAssocID="{9BD8B023-B25A-49F9-8132-7FC8628078AC}" presName="descendantText" presStyleLbl="alignAcc1" presStyleIdx="2" presStyleCnt="9" custLinFactY="90208" custLinFactNeighborY="100000">
        <dgm:presLayoutVars>
          <dgm:bulletEnabled val="1"/>
        </dgm:presLayoutVars>
      </dgm:prSet>
      <dgm:spPr/>
    </dgm:pt>
    <dgm:pt modelId="{8185717E-A93F-42B6-8AC7-CB25F8C1D635}" type="pres">
      <dgm:prSet presAssocID="{DF558CA6-05C6-4FF3-88F2-4A7D47EB14CF}" presName="sp" presStyleCnt="0"/>
      <dgm:spPr/>
    </dgm:pt>
    <dgm:pt modelId="{50CA8FB0-31B5-436B-B6E5-0676B7664038}" type="pres">
      <dgm:prSet presAssocID="{E2DF5E99-963C-4F90-982B-42245BEBB285}" presName="composite" presStyleCnt="0"/>
      <dgm:spPr/>
    </dgm:pt>
    <dgm:pt modelId="{CAB112AE-9494-47C5-A43D-13A486A66449}" type="pres">
      <dgm:prSet presAssocID="{E2DF5E99-963C-4F90-982B-42245BEBB285}" presName="parentText" presStyleLbl="alignNode1" presStyleIdx="3" presStyleCnt="9" custLinFactY="19503" custLinFactNeighborY="100000">
        <dgm:presLayoutVars>
          <dgm:chMax val="1"/>
          <dgm:bulletEnabled val="1"/>
        </dgm:presLayoutVars>
      </dgm:prSet>
      <dgm:spPr/>
    </dgm:pt>
    <dgm:pt modelId="{B770E0A2-C137-42CF-91D2-F5050ED21596}" type="pres">
      <dgm:prSet presAssocID="{E2DF5E99-963C-4F90-982B-42245BEBB285}" presName="descendantText" presStyleLbl="alignAcc1" presStyleIdx="3" presStyleCnt="9" custLinFactY="74762" custLinFactNeighborX="0" custLinFactNeighborY="100000">
        <dgm:presLayoutVars>
          <dgm:bulletEnabled val="1"/>
        </dgm:presLayoutVars>
      </dgm:prSet>
      <dgm:spPr/>
    </dgm:pt>
    <dgm:pt modelId="{199FE126-9C82-494A-B8DA-4551A0F01E08}" type="pres">
      <dgm:prSet presAssocID="{7336A498-5477-40EF-BF5C-8F07958BE329}" presName="sp" presStyleCnt="0"/>
      <dgm:spPr/>
    </dgm:pt>
    <dgm:pt modelId="{54EF8848-94C5-4BF1-875D-3052C88419A3}" type="pres">
      <dgm:prSet presAssocID="{A66FDBB6-D05C-48FA-8C37-410163B9CC6F}" presName="composite" presStyleCnt="0"/>
      <dgm:spPr/>
    </dgm:pt>
    <dgm:pt modelId="{7E0293DB-17A4-465E-9A38-B4C7B972923E}" type="pres">
      <dgm:prSet presAssocID="{A66FDBB6-D05C-48FA-8C37-410163B9CC6F}" presName="parentText" presStyleLbl="alignNode1" presStyleIdx="4" presStyleCnt="9" custLinFactY="-19808" custLinFactNeighborY="-100000">
        <dgm:presLayoutVars>
          <dgm:chMax val="1"/>
          <dgm:bulletEnabled val="1"/>
        </dgm:presLayoutVars>
      </dgm:prSet>
      <dgm:spPr/>
    </dgm:pt>
    <dgm:pt modelId="{57E69411-0BA7-4F9A-AFEE-7910676718DC}" type="pres">
      <dgm:prSet presAssocID="{A66FDBB6-D05C-48FA-8C37-410163B9CC6F}" presName="descendantText" presStyleLbl="alignAcc1" presStyleIdx="4" presStyleCnt="9" custLinFactY="-90603" custLinFactNeighborY="-100000">
        <dgm:presLayoutVars>
          <dgm:bulletEnabled val="1"/>
        </dgm:presLayoutVars>
      </dgm:prSet>
      <dgm:spPr/>
    </dgm:pt>
    <dgm:pt modelId="{1533309B-8BC6-41CD-B117-96AB7892D61B}" type="pres">
      <dgm:prSet presAssocID="{B21B8ED3-451B-4E1A-8736-B387C20AA868}" presName="sp" presStyleCnt="0"/>
      <dgm:spPr/>
    </dgm:pt>
    <dgm:pt modelId="{1F4B961D-CAEE-449B-BE1D-D9C3A96A16B7}" type="pres">
      <dgm:prSet presAssocID="{421F594D-FC46-4D55-8686-4BD3D787C16B}" presName="composite" presStyleCnt="0"/>
      <dgm:spPr/>
    </dgm:pt>
    <dgm:pt modelId="{CB70C4E9-1E0B-43BA-911F-C0ACC8B2B6C1}" type="pres">
      <dgm:prSet presAssocID="{421F594D-FC46-4D55-8686-4BD3D787C16B}" presName="parentText" presStyleLbl="alignNode1" presStyleIdx="5" presStyleCnt="9" custLinFactNeighborY="25020">
        <dgm:presLayoutVars>
          <dgm:chMax val="1"/>
          <dgm:bulletEnabled val="1"/>
        </dgm:presLayoutVars>
      </dgm:prSet>
      <dgm:spPr/>
    </dgm:pt>
    <dgm:pt modelId="{5B219756-94C1-418F-ABA7-3FC5237E12FA}" type="pres">
      <dgm:prSet presAssocID="{421F594D-FC46-4D55-8686-4BD3D787C16B}" presName="descendantText" presStyleLbl="alignAcc1" presStyleIdx="5" presStyleCnt="9" custLinFactNeighborY="28825">
        <dgm:presLayoutVars>
          <dgm:bulletEnabled val="1"/>
        </dgm:presLayoutVars>
      </dgm:prSet>
      <dgm:spPr/>
    </dgm:pt>
    <dgm:pt modelId="{8CBFFB9A-DF40-41F5-9F0D-D81B517198A2}" type="pres">
      <dgm:prSet presAssocID="{AACDA050-F311-4236-AF03-CD66722DBD15}" presName="sp" presStyleCnt="0"/>
      <dgm:spPr/>
    </dgm:pt>
    <dgm:pt modelId="{11AA17FE-DE7B-4AAB-826D-809F64030FAD}" type="pres">
      <dgm:prSet presAssocID="{83224EC5-8123-4C59-8395-B1BACCE816D3}" presName="composite" presStyleCnt="0"/>
      <dgm:spPr/>
    </dgm:pt>
    <dgm:pt modelId="{0152DF64-A339-4A86-80FA-8DE0FF484220}" type="pres">
      <dgm:prSet presAssocID="{83224EC5-8123-4C59-8395-B1BACCE816D3}" presName="parentText" presStyleLbl="alignNode1" presStyleIdx="6" presStyleCnt="9" custLinFactNeighborY="16992">
        <dgm:presLayoutVars>
          <dgm:chMax val="1"/>
          <dgm:bulletEnabled val="1"/>
        </dgm:presLayoutVars>
      </dgm:prSet>
      <dgm:spPr/>
    </dgm:pt>
    <dgm:pt modelId="{BB8DE110-290E-4ABF-B862-E16FA97FA745}" type="pres">
      <dgm:prSet presAssocID="{83224EC5-8123-4C59-8395-B1BACCE816D3}" presName="descendantText" presStyleLbl="alignAcc1" presStyleIdx="6" presStyleCnt="9" custLinFactNeighborX="0" custLinFactNeighborY="16439">
        <dgm:presLayoutVars>
          <dgm:bulletEnabled val="1"/>
        </dgm:presLayoutVars>
      </dgm:prSet>
      <dgm:spPr/>
    </dgm:pt>
    <dgm:pt modelId="{A76C2ECF-D6CC-4EAC-AC9E-52A9F32A33AF}" type="pres">
      <dgm:prSet presAssocID="{B61CAC37-4509-4CC9-92C5-466A3746765D}" presName="sp" presStyleCnt="0"/>
      <dgm:spPr/>
    </dgm:pt>
    <dgm:pt modelId="{78AD1104-7FA9-437C-B82B-6ED590EEF4DC}" type="pres">
      <dgm:prSet presAssocID="{CFA39BD9-6F9C-4A52-A87A-3A2AF2C12A34}" presName="composite" presStyleCnt="0"/>
      <dgm:spPr/>
    </dgm:pt>
    <dgm:pt modelId="{9BEE312C-F5FA-4158-9107-51898C1842B1}" type="pres">
      <dgm:prSet presAssocID="{CFA39BD9-6F9C-4A52-A87A-3A2AF2C12A34}" presName="parentText" presStyleLbl="alignNode1" presStyleIdx="7" presStyleCnt="9" custLinFactY="-225389" custLinFactNeighborY="-300000">
        <dgm:presLayoutVars>
          <dgm:chMax val="1"/>
          <dgm:bulletEnabled val="1"/>
        </dgm:presLayoutVars>
      </dgm:prSet>
      <dgm:spPr/>
    </dgm:pt>
    <dgm:pt modelId="{7329BD3A-820A-448B-AA6D-E2B4DF7BB94F}" type="pres">
      <dgm:prSet presAssocID="{CFA39BD9-6F9C-4A52-A87A-3A2AF2C12A34}" presName="descendantText" presStyleLbl="alignAcc1" presStyleIdx="7" presStyleCnt="9" custLinFactY="-400000" custLinFactNeighborY="-413250">
        <dgm:presLayoutVars>
          <dgm:bulletEnabled val="1"/>
        </dgm:presLayoutVars>
      </dgm:prSet>
      <dgm:spPr/>
    </dgm:pt>
    <dgm:pt modelId="{90E775D2-8C76-43D2-BFD2-D49D8AB182FA}" type="pres">
      <dgm:prSet presAssocID="{9846BA28-184D-4239-B528-7E54A3CF5828}" presName="sp" presStyleCnt="0"/>
      <dgm:spPr/>
    </dgm:pt>
    <dgm:pt modelId="{A03852D2-ACD3-4EAB-8425-DFAAB9BA0D9B}" type="pres">
      <dgm:prSet presAssocID="{D47D2CFB-3351-458C-8131-F64F91D57D8F}" presName="composite" presStyleCnt="0"/>
      <dgm:spPr/>
    </dgm:pt>
    <dgm:pt modelId="{AEE9C099-424F-42A4-ACF2-92ACC569D0E5}" type="pres">
      <dgm:prSet presAssocID="{D47D2CFB-3351-458C-8131-F64F91D57D8F}" presName="parentText" presStyleLbl="alignNode1" presStyleIdx="8" presStyleCnt="9" custLinFactNeighborY="-74891">
        <dgm:presLayoutVars>
          <dgm:chMax val="1"/>
          <dgm:bulletEnabled val="1"/>
        </dgm:presLayoutVars>
      </dgm:prSet>
      <dgm:spPr/>
    </dgm:pt>
    <dgm:pt modelId="{78382068-F460-42A3-96F2-2132FAF687C2}" type="pres">
      <dgm:prSet presAssocID="{D47D2CFB-3351-458C-8131-F64F91D57D8F}" presName="descendantText" presStyleLbl="alignAcc1" presStyleIdx="8" presStyleCnt="9" custLinFactY="-28006" custLinFactNeighborY="-100000">
        <dgm:presLayoutVars>
          <dgm:bulletEnabled val="1"/>
        </dgm:presLayoutVars>
      </dgm:prSet>
      <dgm:spPr/>
    </dgm:pt>
  </dgm:ptLst>
  <dgm:cxnLst>
    <dgm:cxn modelId="{88F3FC07-1FD2-4688-B3AE-72FCAD994D44}" srcId="{3908AD15-9E23-4773-8443-1137C66BBA5E}" destId="{A66FDBB6-D05C-48FA-8C37-410163B9CC6F}" srcOrd="4" destOrd="0" parTransId="{9C4E9874-E947-4960-B4F7-82B99617BF40}" sibTransId="{B21B8ED3-451B-4E1A-8736-B387C20AA868}"/>
    <dgm:cxn modelId="{362D9614-A04B-47E2-A72A-F16558955B35}" srcId="{D47D2CFB-3351-458C-8131-F64F91D57D8F}" destId="{E3E17C94-855C-4061-8AAA-0ADCDB87AE82}" srcOrd="0" destOrd="0" parTransId="{C7BDD870-538D-452B-BFB8-ACAFAF6BA91E}" sibTransId="{4A0E3178-CACF-4DBB-9308-4251A2346874}"/>
    <dgm:cxn modelId="{70CB691F-8BD3-423A-945C-456EAD7AF9BF}" srcId="{83224EC5-8123-4C59-8395-B1BACCE816D3}" destId="{05ADD66A-ECF9-4081-AD80-FE5C86FF00D7}" srcOrd="0" destOrd="0" parTransId="{9DF0AF23-DAD6-4D75-A68E-C8BC7F2E411D}" sibTransId="{C4ED24CF-B8A1-410A-9696-1E2D168CCECA}"/>
    <dgm:cxn modelId="{D1147329-0F1C-4E20-9751-3971E0E96F36}" srcId="{3908AD15-9E23-4773-8443-1137C66BBA5E}" destId="{421F594D-FC46-4D55-8686-4BD3D787C16B}" srcOrd="5" destOrd="0" parTransId="{379346B0-8F82-4DD1-8BA1-778B40B949A1}" sibTransId="{AACDA050-F311-4236-AF03-CD66722DBD15}"/>
    <dgm:cxn modelId="{9BA89F35-E6D9-4FFB-9C5E-AE9153CE0267}" type="presOf" srcId="{9FBCC152-ECE3-4B4A-8C7C-8E048407CF03}" destId="{723E533D-0D99-4C68-8CE9-4D04344BDA7D}" srcOrd="0" destOrd="0" presId="urn:microsoft.com/office/officeart/2005/8/layout/chevron2"/>
    <dgm:cxn modelId="{E563E93D-F5B4-4C81-912E-BAD36B76B099}" type="presOf" srcId="{9BD8B023-B25A-49F9-8132-7FC8628078AC}" destId="{A83FCC25-8E5F-4AA2-874D-CCA59A3D984A}" srcOrd="0" destOrd="0" presId="urn:microsoft.com/office/officeart/2005/8/layout/chevron2"/>
    <dgm:cxn modelId="{7949D13E-8BAA-46D2-AAA2-D154C5D8C6E5}" type="presOf" srcId="{F36B5AF8-E563-4B2F-873A-00614DA6FAB6}" destId="{BE359B83-22F0-4B36-86F6-33C7E12F83F5}" srcOrd="0" destOrd="0" presId="urn:microsoft.com/office/officeart/2005/8/layout/chevron2"/>
    <dgm:cxn modelId="{890C2E5D-A6BF-407E-8BC6-CD2B7DCC278A}" srcId="{F36B5AF8-E563-4B2F-873A-00614DA6FAB6}" destId="{6D2FD7A2-2AE5-4595-B55B-34FC3B4FC6D5}" srcOrd="0" destOrd="0" parTransId="{311E54EB-A3E2-4EB9-8935-07DB6FE89ECC}" sibTransId="{321D3D41-EADA-4286-B7EC-4920F8549686}"/>
    <dgm:cxn modelId="{F13E6E64-3658-419F-A082-5D58D390B9CB}" type="presOf" srcId="{A6D2BE5D-A469-4161-A619-B78957564A26}" destId="{5B219756-94C1-418F-ABA7-3FC5237E12FA}" srcOrd="0" destOrd="0" presId="urn:microsoft.com/office/officeart/2005/8/layout/chevron2"/>
    <dgm:cxn modelId="{38A6DC46-7675-42D3-930A-D7DCF403B298}" srcId="{3908AD15-9E23-4773-8443-1137C66BBA5E}" destId="{83224EC5-8123-4C59-8395-B1BACCE816D3}" srcOrd="6" destOrd="0" parTransId="{3C77CC62-B1E3-4971-AD22-1F8DFB9138AE}" sibTransId="{B61CAC37-4509-4CC9-92C5-466A3746765D}"/>
    <dgm:cxn modelId="{041A046A-6F3E-4E65-A768-D45FB7BE31F3}" type="presOf" srcId="{D47D2CFB-3351-458C-8131-F64F91D57D8F}" destId="{AEE9C099-424F-42A4-ACF2-92ACC569D0E5}" srcOrd="0" destOrd="0" presId="urn:microsoft.com/office/officeart/2005/8/layout/chevron2"/>
    <dgm:cxn modelId="{1B73256E-F8C0-4D5F-8C4C-0C82D906EE5D}" type="presOf" srcId="{CFA39BD9-6F9C-4A52-A87A-3A2AF2C12A34}" destId="{9BEE312C-F5FA-4158-9107-51898C1842B1}" srcOrd="0" destOrd="0" presId="urn:microsoft.com/office/officeart/2005/8/layout/chevron2"/>
    <dgm:cxn modelId="{EECD6072-F1C8-467E-853A-EBFA6509CB44}" type="presOf" srcId="{83224EC5-8123-4C59-8395-B1BACCE816D3}" destId="{0152DF64-A339-4A86-80FA-8DE0FF484220}" srcOrd="0" destOrd="0" presId="urn:microsoft.com/office/officeart/2005/8/layout/chevron2"/>
    <dgm:cxn modelId="{0EEEAA53-8526-421B-90BF-D2E4F3CEB8AB}" srcId="{3908AD15-9E23-4773-8443-1137C66BBA5E}" destId="{F36B5AF8-E563-4B2F-873A-00614DA6FAB6}" srcOrd="0" destOrd="0" parTransId="{3D0DCE67-2BF3-44EC-BCE1-E496B1C0512C}" sibTransId="{A969300D-411A-4123-9A9E-CA1E4F9533CB}"/>
    <dgm:cxn modelId="{94C07558-5240-430A-AD8E-2770813E70B7}" type="presOf" srcId="{6D2FD7A2-2AE5-4595-B55B-34FC3B4FC6D5}" destId="{33643F3A-91B5-4660-A19F-01B72829F2E7}" srcOrd="0" destOrd="0" presId="urn:microsoft.com/office/officeart/2005/8/layout/chevron2"/>
    <dgm:cxn modelId="{3825547E-6E67-4AA8-8F51-88082FFFE65B}" srcId="{3908AD15-9E23-4773-8443-1137C66BBA5E}" destId="{D47D2CFB-3351-458C-8131-F64F91D57D8F}" srcOrd="8" destOrd="0" parTransId="{A90D91AE-1191-4E48-ADC2-F6AFF5645C65}" sibTransId="{27D5325B-6D5B-4206-B4B9-84720A74CE9D}"/>
    <dgm:cxn modelId="{7BF4C07F-8F14-4FE7-AEC6-BEB7490B65CD}" type="presOf" srcId="{E3E17C94-855C-4061-8AAA-0ADCDB87AE82}" destId="{78382068-F460-42A3-96F2-2132FAF687C2}" srcOrd="0" destOrd="0" presId="urn:microsoft.com/office/officeart/2005/8/layout/chevron2"/>
    <dgm:cxn modelId="{16A7958B-3978-47CC-BEAB-31E5BA2BD431}" type="presOf" srcId="{05ADD66A-ECF9-4081-AD80-FE5C86FF00D7}" destId="{BB8DE110-290E-4ABF-B862-E16FA97FA745}" srcOrd="0" destOrd="0" presId="urn:microsoft.com/office/officeart/2005/8/layout/chevron2"/>
    <dgm:cxn modelId="{9B60B48C-73A5-4DAE-934C-149156BC56A9}" type="presOf" srcId="{5751EC32-139F-4B58-8970-CF6EA3D8D47B}" destId="{57E69411-0BA7-4F9A-AFEE-7910676718DC}" srcOrd="0" destOrd="0" presId="urn:microsoft.com/office/officeart/2005/8/layout/chevron2"/>
    <dgm:cxn modelId="{332AEAA2-7478-457F-B84B-EB7EEDFD294C}" srcId="{E2DF5E99-963C-4F90-982B-42245BEBB285}" destId="{FFCAAB1F-DA5B-44E0-BEA5-72485371420B}" srcOrd="0" destOrd="0" parTransId="{0F743A21-8664-4981-A783-91013CD4AD54}" sibTransId="{9226A43E-4E3D-4AA0-8221-3BA24AEE143F}"/>
    <dgm:cxn modelId="{E17772A3-A150-4D5D-B167-E1380C3AAA7F}" type="presOf" srcId="{7C68D1A1-DAA5-4F0B-A745-6AB694FBC4CF}" destId="{7329BD3A-820A-448B-AA6D-E2B4DF7BB94F}" srcOrd="0" destOrd="0" presId="urn:microsoft.com/office/officeart/2005/8/layout/chevron2"/>
    <dgm:cxn modelId="{6F2FD9A5-F975-48CB-98CB-DC0B50E255BF}" type="presOf" srcId="{421F594D-FC46-4D55-8686-4BD3D787C16B}" destId="{CB70C4E9-1E0B-43BA-911F-C0ACC8B2B6C1}" srcOrd="0" destOrd="0" presId="urn:microsoft.com/office/officeart/2005/8/layout/chevron2"/>
    <dgm:cxn modelId="{B3E4FFA8-8D3B-4BB4-86ED-3951A1EB842C}" type="presOf" srcId="{A66FDBB6-D05C-48FA-8C37-410163B9CC6F}" destId="{7E0293DB-17A4-465E-9A38-B4C7B972923E}" srcOrd="0" destOrd="0" presId="urn:microsoft.com/office/officeart/2005/8/layout/chevron2"/>
    <dgm:cxn modelId="{2666EAAD-65F6-4A12-B055-CC043F8C03DC}" type="presOf" srcId="{309DDA3C-B901-4C2F-A83C-CC85374313EE}" destId="{E57892D9-053C-43F0-A3B2-11812968BC8D}" srcOrd="0" destOrd="0" presId="urn:microsoft.com/office/officeart/2005/8/layout/chevron2"/>
    <dgm:cxn modelId="{853864AE-76FC-4F23-BE71-0E2B881A5C12}" srcId="{3908AD15-9E23-4773-8443-1137C66BBA5E}" destId="{E2DF5E99-963C-4F90-982B-42245BEBB285}" srcOrd="3" destOrd="0" parTransId="{F99261E5-185B-43E9-A1A7-D14C3A3356B6}" sibTransId="{7336A498-5477-40EF-BF5C-8F07958BE329}"/>
    <dgm:cxn modelId="{6FAF20B6-F1E6-4994-9F90-A57A45491F34}" type="presOf" srcId="{E2DF5E99-963C-4F90-982B-42245BEBB285}" destId="{CAB112AE-9494-47C5-A43D-13A486A66449}" srcOrd="0" destOrd="0" presId="urn:microsoft.com/office/officeart/2005/8/layout/chevron2"/>
    <dgm:cxn modelId="{A35BA7B8-5E3A-4769-B289-246C3BE47A28}" srcId="{A66FDBB6-D05C-48FA-8C37-410163B9CC6F}" destId="{5751EC32-139F-4B58-8970-CF6EA3D8D47B}" srcOrd="0" destOrd="0" parTransId="{9A6BCFB7-6418-4A26-B294-7613E2E44BC2}" sibTransId="{9CB42088-705C-48B7-8899-03E704874B7F}"/>
    <dgm:cxn modelId="{1F663EC1-28B3-40E5-9301-75D2046E048E}" type="presOf" srcId="{C3BBEA29-ADEA-462D-BAE7-82FBFD7DD1E9}" destId="{A8693397-99CA-426C-AD28-F268A79D8278}" srcOrd="0" destOrd="0" presId="urn:microsoft.com/office/officeart/2005/8/layout/chevron2"/>
    <dgm:cxn modelId="{FDFC62C3-625F-430F-917B-C85FB99FEDB7}" type="presOf" srcId="{3908AD15-9E23-4773-8443-1137C66BBA5E}" destId="{A440761F-206D-4B57-AA32-869FF291FBF3}" srcOrd="0" destOrd="0" presId="urn:microsoft.com/office/officeart/2005/8/layout/chevron2"/>
    <dgm:cxn modelId="{A186CAC9-F369-488D-9104-CFC620827F02}" type="presOf" srcId="{FFCAAB1F-DA5B-44E0-BEA5-72485371420B}" destId="{B770E0A2-C137-42CF-91D2-F5050ED21596}" srcOrd="0" destOrd="0" presId="urn:microsoft.com/office/officeart/2005/8/layout/chevron2"/>
    <dgm:cxn modelId="{3E5A3DCF-9A5B-4709-8439-85108FEF0D02}" srcId="{309DDA3C-B901-4C2F-A83C-CC85374313EE}" destId="{9FBCC152-ECE3-4B4A-8C7C-8E048407CF03}" srcOrd="0" destOrd="0" parTransId="{C4224EFC-6D8A-48D8-8017-34D87EBE4FCE}" sibTransId="{2583D46B-8B50-4E92-84DF-3BACFB2855F2}"/>
    <dgm:cxn modelId="{9BBE9BD6-3581-4994-BF89-E2A1630D905D}" srcId="{CFA39BD9-6F9C-4A52-A87A-3A2AF2C12A34}" destId="{7C68D1A1-DAA5-4F0B-A745-6AB694FBC4CF}" srcOrd="0" destOrd="0" parTransId="{DA60657F-F0EB-4FD2-8888-B18A3AAFB697}" sibTransId="{6983181B-05F7-482F-A90C-6FF79E074651}"/>
    <dgm:cxn modelId="{107E2ED8-145D-463F-B640-DDE32F51E157}" srcId="{9BD8B023-B25A-49F9-8132-7FC8628078AC}" destId="{C3BBEA29-ADEA-462D-BAE7-82FBFD7DD1E9}" srcOrd="0" destOrd="0" parTransId="{38FE0060-C6D8-43BA-845F-C2108C55BFF4}" sibTransId="{B2D8FD88-8947-440D-AD65-51A280E52E72}"/>
    <dgm:cxn modelId="{556DFCE0-A51A-4BE9-92A8-DD7AD7EDB544}" srcId="{3908AD15-9E23-4773-8443-1137C66BBA5E}" destId="{CFA39BD9-6F9C-4A52-A87A-3A2AF2C12A34}" srcOrd="7" destOrd="0" parTransId="{9DFC2CDD-5DF0-4022-984D-6BD5B697D872}" sibTransId="{9846BA28-184D-4239-B528-7E54A3CF5828}"/>
    <dgm:cxn modelId="{1ADBA5E5-DFAA-48B7-91F6-4C864ED7A597}" srcId="{3908AD15-9E23-4773-8443-1137C66BBA5E}" destId="{309DDA3C-B901-4C2F-A83C-CC85374313EE}" srcOrd="1" destOrd="0" parTransId="{8606B581-184A-4961-A622-09FF87865AA3}" sibTransId="{E4B4935A-E9D9-48EC-AAA1-7489A8C2AA86}"/>
    <dgm:cxn modelId="{7D7D24F5-E307-4CA3-8A9B-DFA2A13455EC}" srcId="{421F594D-FC46-4D55-8686-4BD3D787C16B}" destId="{A6D2BE5D-A469-4161-A619-B78957564A26}" srcOrd="0" destOrd="0" parTransId="{36175D9A-C113-4CE2-9E7B-B2B2409AF14A}" sibTransId="{71081D16-82D3-4CC4-A9CE-AD1A8428F698}"/>
    <dgm:cxn modelId="{94128FF8-1D86-4E30-B74C-90817961FC16}" srcId="{3908AD15-9E23-4773-8443-1137C66BBA5E}" destId="{9BD8B023-B25A-49F9-8132-7FC8628078AC}" srcOrd="2" destOrd="0" parTransId="{8D2CABD0-6D0A-4FEC-BBB3-67706087F28B}" sibTransId="{DF558CA6-05C6-4FF3-88F2-4A7D47EB14CF}"/>
    <dgm:cxn modelId="{156564B9-A619-4214-A795-9092D108E502}" type="presParOf" srcId="{A440761F-206D-4B57-AA32-869FF291FBF3}" destId="{77E045D2-3E63-485F-809F-24B64D68C983}" srcOrd="0" destOrd="0" presId="urn:microsoft.com/office/officeart/2005/8/layout/chevron2"/>
    <dgm:cxn modelId="{40EA5DB7-6248-4AFF-8EDC-1162CD4AF21A}" type="presParOf" srcId="{77E045D2-3E63-485F-809F-24B64D68C983}" destId="{BE359B83-22F0-4B36-86F6-33C7E12F83F5}" srcOrd="0" destOrd="0" presId="urn:microsoft.com/office/officeart/2005/8/layout/chevron2"/>
    <dgm:cxn modelId="{D38EAA9B-773F-47CC-A426-870FC7D24055}" type="presParOf" srcId="{77E045D2-3E63-485F-809F-24B64D68C983}" destId="{33643F3A-91B5-4660-A19F-01B72829F2E7}" srcOrd="1" destOrd="0" presId="urn:microsoft.com/office/officeart/2005/8/layout/chevron2"/>
    <dgm:cxn modelId="{4810255C-8614-4751-B2AD-A1807D355B71}" type="presParOf" srcId="{A440761F-206D-4B57-AA32-869FF291FBF3}" destId="{7584E3CE-7258-473B-805A-0C7B9A584522}" srcOrd="1" destOrd="0" presId="urn:microsoft.com/office/officeart/2005/8/layout/chevron2"/>
    <dgm:cxn modelId="{C9222A2B-2E54-4070-B421-43C8FF77ED44}" type="presParOf" srcId="{A440761F-206D-4B57-AA32-869FF291FBF3}" destId="{FA31DDE4-6C63-4984-9A35-797DEF89D2B6}" srcOrd="2" destOrd="0" presId="urn:microsoft.com/office/officeart/2005/8/layout/chevron2"/>
    <dgm:cxn modelId="{D7929554-9D34-4F64-821A-871319098A41}" type="presParOf" srcId="{FA31DDE4-6C63-4984-9A35-797DEF89D2B6}" destId="{E57892D9-053C-43F0-A3B2-11812968BC8D}" srcOrd="0" destOrd="0" presId="urn:microsoft.com/office/officeart/2005/8/layout/chevron2"/>
    <dgm:cxn modelId="{BD759016-036B-441F-A290-3CE9C170483A}" type="presParOf" srcId="{FA31DDE4-6C63-4984-9A35-797DEF89D2B6}" destId="{723E533D-0D99-4C68-8CE9-4D04344BDA7D}" srcOrd="1" destOrd="0" presId="urn:microsoft.com/office/officeart/2005/8/layout/chevron2"/>
    <dgm:cxn modelId="{BB3A720E-5D30-4810-835F-96251C619267}" type="presParOf" srcId="{A440761F-206D-4B57-AA32-869FF291FBF3}" destId="{A877F80F-2006-49C1-BD05-818538D8F978}" srcOrd="3" destOrd="0" presId="urn:microsoft.com/office/officeart/2005/8/layout/chevron2"/>
    <dgm:cxn modelId="{0BAC0C84-32BC-40A1-A7C9-47E9BBD4193C}" type="presParOf" srcId="{A440761F-206D-4B57-AA32-869FF291FBF3}" destId="{F8529449-77E5-40E4-8828-3567CDE3A8E3}" srcOrd="4" destOrd="0" presId="urn:microsoft.com/office/officeart/2005/8/layout/chevron2"/>
    <dgm:cxn modelId="{1DA27BB2-2068-42B5-BCC1-0C6A6590F18F}" type="presParOf" srcId="{F8529449-77E5-40E4-8828-3567CDE3A8E3}" destId="{A83FCC25-8E5F-4AA2-874D-CCA59A3D984A}" srcOrd="0" destOrd="0" presId="urn:microsoft.com/office/officeart/2005/8/layout/chevron2"/>
    <dgm:cxn modelId="{3033EC7C-688C-4E9D-8B87-BD13DCF3BE75}" type="presParOf" srcId="{F8529449-77E5-40E4-8828-3567CDE3A8E3}" destId="{A8693397-99CA-426C-AD28-F268A79D8278}" srcOrd="1" destOrd="0" presId="urn:microsoft.com/office/officeart/2005/8/layout/chevron2"/>
    <dgm:cxn modelId="{79D0A469-3803-4ED1-B763-9E3D87059CD0}" type="presParOf" srcId="{A440761F-206D-4B57-AA32-869FF291FBF3}" destId="{8185717E-A93F-42B6-8AC7-CB25F8C1D635}" srcOrd="5" destOrd="0" presId="urn:microsoft.com/office/officeart/2005/8/layout/chevron2"/>
    <dgm:cxn modelId="{3A86C423-8140-441C-B455-44FA0039E2E7}" type="presParOf" srcId="{A440761F-206D-4B57-AA32-869FF291FBF3}" destId="{50CA8FB0-31B5-436B-B6E5-0676B7664038}" srcOrd="6" destOrd="0" presId="urn:microsoft.com/office/officeart/2005/8/layout/chevron2"/>
    <dgm:cxn modelId="{962656C8-0F28-4F17-AA4E-9042E4A10BA0}" type="presParOf" srcId="{50CA8FB0-31B5-436B-B6E5-0676B7664038}" destId="{CAB112AE-9494-47C5-A43D-13A486A66449}" srcOrd="0" destOrd="0" presId="urn:microsoft.com/office/officeart/2005/8/layout/chevron2"/>
    <dgm:cxn modelId="{F4679F84-53F7-401F-A1CE-B1F921F9DAB0}" type="presParOf" srcId="{50CA8FB0-31B5-436B-B6E5-0676B7664038}" destId="{B770E0A2-C137-42CF-91D2-F5050ED21596}" srcOrd="1" destOrd="0" presId="urn:microsoft.com/office/officeart/2005/8/layout/chevron2"/>
    <dgm:cxn modelId="{FB9DE69E-ED61-4F15-8C7D-FEFCC659F3F9}" type="presParOf" srcId="{A440761F-206D-4B57-AA32-869FF291FBF3}" destId="{199FE126-9C82-494A-B8DA-4551A0F01E08}" srcOrd="7" destOrd="0" presId="urn:microsoft.com/office/officeart/2005/8/layout/chevron2"/>
    <dgm:cxn modelId="{A47B38EE-AD10-41D4-9535-6BDBF1659FCE}" type="presParOf" srcId="{A440761F-206D-4B57-AA32-869FF291FBF3}" destId="{54EF8848-94C5-4BF1-875D-3052C88419A3}" srcOrd="8" destOrd="0" presId="urn:microsoft.com/office/officeart/2005/8/layout/chevron2"/>
    <dgm:cxn modelId="{5E1157F1-CA79-43D6-BDA9-0D623185F74E}" type="presParOf" srcId="{54EF8848-94C5-4BF1-875D-3052C88419A3}" destId="{7E0293DB-17A4-465E-9A38-B4C7B972923E}" srcOrd="0" destOrd="0" presId="urn:microsoft.com/office/officeart/2005/8/layout/chevron2"/>
    <dgm:cxn modelId="{4D11A9DE-CD25-450C-BA33-4FDBFBCD7AF9}" type="presParOf" srcId="{54EF8848-94C5-4BF1-875D-3052C88419A3}" destId="{57E69411-0BA7-4F9A-AFEE-7910676718DC}" srcOrd="1" destOrd="0" presId="urn:microsoft.com/office/officeart/2005/8/layout/chevron2"/>
    <dgm:cxn modelId="{635EE771-7A95-4C12-90F6-48C314CC1BCE}" type="presParOf" srcId="{A440761F-206D-4B57-AA32-869FF291FBF3}" destId="{1533309B-8BC6-41CD-B117-96AB7892D61B}" srcOrd="9" destOrd="0" presId="urn:microsoft.com/office/officeart/2005/8/layout/chevron2"/>
    <dgm:cxn modelId="{6D698373-5FB2-43F0-B86B-F84430A6F24F}" type="presParOf" srcId="{A440761F-206D-4B57-AA32-869FF291FBF3}" destId="{1F4B961D-CAEE-449B-BE1D-D9C3A96A16B7}" srcOrd="10" destOrd="0" presId="urn:microsoft.com/office/officeart/2005/8/layout/chevron2"/>
    <dgm:cxn modelId="{92DBC2ED-C267-4BDF-B7BF-16197CBE6B4F}" type="presParOf" srcId="{1F4B961D-CAEE-449B-BE1D-D9C3A96A16B7}" destId="{CB70C4E9-1E0B-43BA-911F-C0ACC8B2B6C1}" srcOrd="0" destOrd="0" presId="urn:microsoft.com/office/officeart/2005/8/layout/chevron2"/>
    <dgm:cxn modelId="{A4E66CDC-F260-4447-9536-DBDB9EBA106C}" type="presParOf" srcId="{1F4B961D-CAEE-449B-BE1D-D9C3A96A16B7}" destId="{5B219756-94C1-418F-ABA7-3FC5237E12FA}" srcOrd="1" destOrd="0" presId="urn:microsoft.com/office/officeart/2005/8/layout/chevron2"/>
    <dgm:cxn modelId="{50295344-5B62-41E3-95E6-086E6C156A59}" type="presParOf" srcId="{A440761F-206D-4B57-AA32-869FF291FBF3}" destId="{8CBFFB9A-DF40-41F5-9F0D-D81B517198A2}" srcOrd="11" destOrd="0" presId="urn:microsoft.com/office/officeart/2005/8/layout/chevron2"/>
    <dgm:cxn modelId="{C9DDD59E-0829-4F43-9C44-A8CD49795B3D}" type="presParOf" srcId="{A440761F-206D-4B57-AA32-869FF291FBF3}" destId="{11AA17FE-DE7B-4AAB-826D-809F64030FAD}" srcOrd="12" destOrd="0" presId="urn:microsoft.com/office/officeart/2005/8/layout/chevron2"/>
    <dgm:cxn modelId="{D4FB77ED-0296-4BED-B0AA-EF6C05182FB0}" type="presParOf" srcId="{11AA17FE-DE7B-4AAB-826D-809F64030FAD}" destId="{0152DF64-A339-4A86-80FA-8DE0FF484220}" srcOrd="0" destOrd="0" presId="urn:microsoft.com/office/officeart/2005/8/layout/chevron2"/>
    <dgm:cxn modelId="{CC42DEA2-A748-4859-9CA4-031E1AE7D0D2}" type="presParOf" srcId="{11AA17FE-DE7B-4AAB-826D-809F64030FAD}" destId="{BB8DE110-290E-4ABF-B862-E16FA97FA745}" srcOrd="1" destOrd="0" presId="urn:microsoft.com/office/officeart/2005/8/layout/chevron2"/>
    <dgm:cxn modelId="{938B9FA3-5F98-4534-8512-6ED62141CCE6}" type="presParOf" srcId="{A440761F-206D-4B57-AA32-869FF291FBF3}" destId="{A76C2ECF-D6CC-4EAC-AC9E-52A9F32A33AF}" srcOrd="13" destOrd="0" presId="urn:microsoft.com/office/officeart/2005/8/layout/chevron2"/>
    <dgm:cxn modelId="{CB188A38-F57F-4A50-A75A-8CDB8CFBA8E2}" type="presParOf" srcId="{A440761F-206D-4B57-AA32-869FF291FBF3}" destId="{78AD1104-7FA9-437C-B82B-6ED590EEF4DC}" srcOrd="14" destOrd="0" presId="urn:microsoft.com/office/officeart/2005/8/layout/chevron2"/>
    <dgm:cxn modelId="{D84F332B-C51C-45BB-ACDE-3883A0BBC422}" type="presParOf" srcId="{78AD1104-7FA9-437C-B82B-6ED590EEF4DC}" destId="{9BEE312C-F5FA-4158-9107-51898C1842B1}" srcOrd="0" destOrd="0" presId="urn:microsoft.com/office/officeart/2005/8/layout/chevron2"/>
    <dgm:cxn modelId="{D16894DF-17E9-454C-89A3-F12C0B3B3AC3}" type="presParOf" srcId="{78AD1104-7FA9-437C-B82B-6ED590EEF4DC}" destId="{7329BD3A-820A-448B-AA6D-E2B4DF7BB94F}" srcOrd="1" destOrd="0" presId="urn:microsoft.com/office/officeart/2005/8/layout/chevron2"/>
    <dgm:cxn modelId="{E530B0D7-6B23-41E2-9B42-BC66658D4B06}" type="presParOf" srcId="{A440761F-206D-4B57-AA32-869FF291FBF3}" destId="{90E775D2-8C76-43D2-BFD2-D49D8AB182FA}" srcOrd="15" destOrd="0" presId="urn:microsoft.com/office/officeart/2005/8/layout/chevron2"/>
    <dgm:cxn modelId="{17FDD0CE-E79F-45F0-8DC5-A6DC5069483D}" type="presParOf" srcId="{A440761F-206D-4B57-AA32-869FF291FBF3}" destId="{A03852D2-ACD3-4EAB-8425-DFAAB9BA0D9B}" srcOrd="16" destOrd="0" presId="urn:microsoft.com/office/officeart/2005/8/layout/chevron2"/>
    <dgm:cxn modelId="{59A4110E-C73B-40AF-A22E-794511CB5DFA}" type="presParOf" srcId="{A03852D2-ACD3-4EAB-8425-DFAAB9BA0D9B}" destId="{AEE9C099-424F-42A4-ACF2-92ACC569D0E5}" srcOrd="0" destOrd="0" presId="urn:microsoft.com/office/officeart/2005/8/layout/chevron2"/>
    <dgm:cxn modelId="{CE0E2285-F971-4B54-96FE-568A7A8FAE09}" type="presParOf" srcId="{A03852D2-ACD3-4EAB-8425-DFAAB9BA0D9B}" destId="{78382068-F460-42A3-96F2-2132FAF687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C8999-D4FF-4758-9DFF-BD13B36EC1F2}">
      <dsp:nvSpPr>
        <dsp:cNvPr id="0" name=""/>
        <dsp:cNvSpPr/>
      </dsp:nvSpPr>
      <dsp:spPr>
        <a:xfrm>
          <a:off x="0" y="128630"/>
          <a:ext cx="7781792" cy="91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954" tIns="145796" rIns="603954" bIns="99568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/>
            <a:t>Growth Plan		Planning Act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/>
            <a:t>Provincial Policy Statement 	Local Planning and Appeal Tribunal (LPAT)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/>
            <a:t>Ministerial Zoning Orders (MZO)	Metrolinx</a:t>
          </a:r>
        </a:p>
      </dsp:txBody>
      <dsp:txXfrm>
        <a:off x="0" y="128630"/>
        <a:ext cx="7781792" cy="911598"/>
      </dsp:txXfrm>
    </dsp:sp>
    <dsp:sp modelId="{AD657086-CF68-4567-B7D4-86BCE7002BD2}">
      <dsp:nvSpPr>
        <dsp:cNvPr id="0" name=""/>
        <dsp:cNvSpPr/>
      </dsp:nvSpPr>
      <dsp:spPr>
        <a:xfrm>
          <a:off x="389089" y="5246"/>
          <a:ext cx="544725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893" tIns="0" rIns="2058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Province – Minister of Municipal Affair &amp; Housing</a:t>
          </a:r>
        </a:p>
      </dsp:txBody>
      <dsp:txXfrm>
        <a:off x="403499" y="19656"/>
        <a:ext cx="5418434" cy="266380"/>
      </dsp:txXfrm>
    </dsp:sp>
    <dsp:sp modelId="{EF559B6E-2AAF-4639-9900-6A41558232D6}">
      <dsp:nvSpPr>
        <dsp:cNvPr id="0" name=""/>
        <dsp:cNvSpPr/>
      </dsp:nvSpPr>
      <dsp:spPr>
        <a:xfrm>
          <a:off x="0" y="1252296"/>
          <a:ext cx="7781792" cy="1026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954" tIns="145796" rIns="603954" bIns="99568" numCol="1" spcCol="1270" anchor="t" anchorCtr="0">
          <a:noAutofit/>
        </a:bodyPr>
        <a:lstStyle/>
        <a:p>
          <a:pPr marL="57150" marR="0" lvl="1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kern="1200" dirty="0"/>
            <a:t>Settlement areas 					Growth allocation</a:t>
          </a:r>
        </a:p>
        <a:p>
          <a:pPr marL="57150" marR="0" lvl="1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kern="1200" dirty="0"/>
            <a:t>Employment lands 				High level polices</a:t>
          </a:r>
        </a:p>
        <a:p>
          <a:pPr marL="57150" marR="0" lvl="1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kern="1200" dirty="0"/>
            <a:t>Regional OP</a:t>
          </a:r>
        </a:p>
      </dsp:txBody>
      <dsp:txXfrm>
        <a:off x="0" y="1252296"/>
        <a:ext cx="7781792" cy="1026196"/>
      </dsp:txXfrm>
    </dsp:sp>
    <dsp:sp modelId="{830E8882-4A3F-4CED-B521-19C75F6A4BD2}">
      <dsp:nvSpPr>
        <dsp:cNvPr id="0" name=""/>
        <dsp:cNvSpPr/>
      </dsp:nvSpPr>
      <dsp:spPr>
        <a:xfrm>
          <a:off x="389089" y="1118444"/>
          <a:ext cx="5447254" cy="2952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893" tIns="0" rIns="2058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Regional Council – Growth Management Committee </a:t>
          </a:r>
        </a:p>
      </dsp:txBody>
      <dsp:txXfrm>
        <a:off x="403499" y="1132854"/>
        <a:ext cx="5418434" cy="266380"/>
      </dsp:txXfrm>
    </dsp:sp>
    <dsp:sp modelId="{55846F52-6176-4C8B-AAD9-78F293BB7CAE}">
      <dsp:nvSpPr>
        <dsp:cNvPr id="0" name=""/>
        <dsp:cNvSpPr/>
      </dsp:nvSpPr>
      <dsp:spPr>
        <a:xfrm>
          <a:off x="0" y="2499086"/>
          <a:ext cx="7781792" cy="8455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954" tIns="145796" rIns="603954" bIns="99568" numCol="1" spcCol="1270" anchor="t" anchorCtr="0">
          <a:noAutofit/>
        </a:bodyPr>
        <a:lstStyle/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kern="1200" dirty="0"/>
            <a:t>Mississauga OP 				Land-uses					Zoning Bylaw</a:t>
          </a:r>
          <a:endParaRPr lang="en-US" sz="1000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Heights &amp; densities		  		Urban design</a:t>
          </a:r>
          <a:endParaRPr lang="en-US" sz="1000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000" kern="1200" dirty="0"/>
        </a:p>
      </dsp:txBody>
      <dsp:txXfrm>
        <a:off x="0" y="2499086"/>
        <a:ext cx="7781792" cy="845508"/>
      </dsp:txXfrm>
    </dsp:sp>
    <dsp:sp modelId="{F1653A38-1A38-4EB9-A66B-6DB38B15E69B}">
      <dsp:nvSpPr>
        <dsp:cNvPr id="0" name=""/>
        <dsp:cNvSpPr/>
      </dsp:nvSpPr>
      <dsp:spPr>
        <a:xfrm>
          <a:off x="377607" y="2346240"/>
          <a:ext cx="5447254" cy="2952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893" tIns="0" rIns="2058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City Council – Planning &amp; Development Committee </a:t>
          </a:r>
        </a:p>
      </dsp:txBody>
      <dsp:txXfrm>
        <a:off x="392017" y="2360650"/>
        <a:ext cx="5418434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59B83-22F0-4B36-86F6-33C7E12F83F5}">
      <dsp:nvSpPr>
        <dsp:cNvPr id="0" name=""/>
        <dsp:cNvSpPr/>
      </dsp:nvSpPr>
      <dsp:spPr>
        <a:xfrm rot="5400000">
          <a:off x="-70909" y="70909"/>
          <a:ext cx="472732" cy="330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/>
            <a:t>Bill 73</a:t>
          </a:r>
        </a:p>
      </dsp:txBody>
      <dsp:txXfrm rot="-5400000">
        <a:off x="1" y="165455"/>
        <a:ext cx="330912" cy="141820"/>
      </dsp:txXfrm>
    </dsp:sp>
    <dsp:sp modelId="{33643F3A-91B5-4660-A19F-01B72829F2E7}">
      <dsp:nvSpPr>
        <dsp:cNvPr id="0" name=""/>
        <dsp:cNvSpPr/>
      </dsp:nvSpPr>
      <dsp:spPr>
        <a:xfrm rot="5400000">
          <a:off x="3760858" y="-3429945"/>
          <a:ext cx="307276" cy="71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Smart Growth for Our Communities Act, 2015</a:t>
          </a:r>
          <a:endParaRPr lang="en-US" sz="1400" kern="1200" dirty="0"/>
        </a:p>
      </dsp:txBody>
      <dsp:txXfrm rot="-5400000">
        <a:off x="330913" y="15000"/>
        <a:ext cx="7152167" cy="277276"/>
      </dsp:txXfrm>
    </dsp:sp>
    <dsp:sp modelId="{E57892D9-053C-43F0-A3B2-11812968BC8D}">
      <dsp:nvSpPr>
        <dsp:cNvPr id="0" name=""/>
        <dsp:cNvSpPr/>
      </dsp:nvSpPr>
      <dsp:spPr>
        <a:xfrm rot="5400000">
          <a:off x="-70909" y="786847"/>
          <a:ext cx="472732" cy="330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</a:t>
          </a:r>
          <a:r>
            <a:rPr lang="en-US" sz="800" kern="1200" dirty="0"/>
            <a:t>Growth Plan</a:t>
          </a:r>
        </a:p>
      </dsp:txBody>
      <dsp:txXfrm rot="-5400000">
        <a:off x="1" y="881393"/>
        <a:ext cx="330912" cy="141820"/>
      </dsp:txXfrm>
    </dsp:sp>
    <dsp:sp modelId="{723E533D-0D99-4C68-8CE9-4D04344BDA7D}">
      <dsp:nvSpPr>
        <dsp:cNvPr id="0" name=""/>
        <dsp:cNvSpPr/>
      </dsp:nvSpPr>
      <dsp:spPr>
        <a:xfrm rot="5400000">
          <a:off x="3760777" y="-2732179"/>
          <a:ext cx="307437" cy="71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Growth Plan for the Greater Golden Horseshoe, 2017  (Places to Grow Act)</a:t>
          </a:r>
          <a:endParaRPr lang="en-US" sz="1400" i="1" kern="1200" dirty="0"/>
        </a:p>
      </dsp:txBody>
      <dsp:txXfrm rot="-5400000">
        <a:off x="330912" y="712694"/>
        <a:ext cx="7152159" cy="277421"/>
      </dsp:txXfrm>
    </dsp:sp>
    <dsp:sp modelId="{A83FCC25-8E5F-4AA2-874D-CCA59A3D984A}">
      <dsp:nvSpPr>
        <dsp:cNvPr id="0" name=""/>
        <dsp:cNvSpPr/>
      </dsp:nvSpPr>
      <dsp:spPr>
        <a:xfrm rot="5400000">
          <a:off x="-70909" y="1488508"/>
          <a:ext cx="472732" cy="330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GP      Amend</a:t>
          </a:r>
        </a:p>
      </dsp:txBody>
      <dsp:txXfrm rot="-5400000">
        <a:off x="1" y="1583054"/>
        <a:ext cx="330912" cy="141820"/>
      </dsp:txXfrm>
    </dsp:sp>
    <dsp:sp modelId="{A8693397-99CA-426C-AD28-F268A79D8278}">
      <dsp:nvSpPr>
        <dsp:cNvPr id="0" name=""/>
        <dsp:cNvSpPr/>
      </dsp:nvSpPr>
      <dsp:spPr>
        <a:xfrm rot="5400000">
          <a:off x="3760858" y="-2031090"/>
          <a:ext cx="307276" cy="71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Growth Plan for the Greater Golden Horseshoe, 2019</a:t>
          </a:r>
        </a:p>
      </dsp:txBody>
      <dsp:txXfrm rot="-5400000">
        <a:off x="330913" y="1413855"/>
        <a:ext cx="7152167" cy="277276"/>
      </dsp:txXfrm>
    </dsp:sp>
    <dsp:sp modelId="{CAB112AE-9494-47C5-A43D-13A486A66449}">
      <dsp:nvSpPr>
        <dsp:cNvPr id="0" name=""/>
        <dsp:cNvSpPr/>
      </dsp:nvSpPr>
      <dsp:spPr>
        <a:xfrm rot="5400000">
          <a:off x="-70909" y="1854893"/>
          <a:ext cx="472732" cy="330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Bill 108</a:t>
          </a:r>
        </a:p>
      </dsp:txBody>
      <dsp:txXfrm rot="-5400000">
        <a:off x="1" y="1949439"/>
        <a:ext cx="330912" cy="141820"/>
      </dsp:txXfrm>
    </dsp:sp>
    <dsp:sp modelId="{B770E0A2-C137-42CF-91D2-F5050ED21596}">
      <dsp:nvSpPr>
        <dsp:cNvPr id="0" name=""/>
        <dsp:cNvSpPr/>
      </dsp:nvSpPr>
      <dsp:spPr>
        <a:xfrm rot="5400000">
          <a:off x="3760858" y="-1673889"/>
          <a:ext cx="307276" cy="71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More Homes, More Choice Act, 2019 </a:t>
          </a:r>
        </a:p>
      </dsp:txBody>
      <dsp:txXfrm rot="-5400000">
        <a:off x="330913" y="1771056"/>
        <a:ext cx="7152167" cy="277276"/>
      </dsp:txXfrm>
    </dsp:sp>
    <dsp:sp modelId="{7E0293DB-17A4-465E-9A38-B4C7B972923E}">
      <dsp:nvSpPr>
        <dsp:cNvPr id="0" name=""/>
        <dsp:cNvSpPr/>
      </dsp:nvSpPr>
      <dsp:spPr>
        <a:xfrm rot="5400000">
          <a:off x="-70909" y="1128254"/>
          <a:ext cx="472732" cy="330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Bill 139</a:t>
          </a:r>
        </a:p>
      </dsp:txBody>
      <dsp:txXfrm rot="-5400000">
        <a:off x="1" y="1222800"/>
        <a:ext cx="330912" cy="141820"/>
      </dsp:txXfrm>
    </dsp:sp>
    <dsp:sp modelId="{57E69411-0BA7-4F9A-AFEE-7910676718DC}">
      <dsp:nvSpPr>
        <dsp:cNvPr id="0" name=""/>
        <dsp:cNvSpPr/>
      </dsp:nvSpPr>
      <dsp:spPr>
        <a:xfrm rot="5400000">
          <a:off x="3760858" y="-2391907"/>
          <a:ext cx="307276" cy="71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Building Better Communities and Conserving Watersheds Act, 2018</a:t>
          </a:r>
          <a:endParaRPr lang="en-US" sz="1400" kern="1200" dirty="0"/>
        </a:p>
      </dsp:txBody>
      <dsp:txXfrm rot="-5400000">
        <a:off x="330913" y="1053038"/>
        <a:ext cx="7152167" cy="277276"/>
      </dsp:txXfrm>
    </dsp:sp>
    <dsp:sp modelId="{CB70C4E9-1E0B-43BA-911F-C0ACC8B2B6C1}">
      <dsp:nvSpPr>
        <dsp:cNvPr id="0" name=""/>
        <dsp:cNvSpPr/>
      </dsp:nvSpPr>
      <dsp:spPr>
        <a:xfrm rot="5400000">
          <a:off x="-70909" y="2217565"/>
          <a:ext cx="472732" cy="330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PPS Amend</a:t>
          </a:r>
        </a:p>
      </dsp:txBody>
      <dsp:txXfrm rot="-5400000">
        <a:off x="1" y="2312111"/>
        <a:ext cx="330912" cy="141820"/>
      </dsp:txXfrm>
    </dsp:sp>
    <dsp:sp modelId="{5B219756-94C1-418F-ABA7-3FC5237E12FA}">
      <dsp:nvSpPr>
        <dsp:cNvPr id="0" name=""/>
        <dsp:cNvSpPr/>
      </dsp:nvSpPr>
      <dsp:spPr>
        <a:xfrm rot="5400000">
          <a:off x="3760858" y="-1312995"/>
          <a:ext cx="307276" cy="71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Provincial Policy Statement, 2019  </a:t>
          </a:r>
        </a:p>
      </dsp:txBody>
      <dsp:txXfrm rot="-5400000">
        <a:off x="330913" y="2131950"/>
        <a:ext cx="7152167" cy="277276"/>
      </dsp:txXfrm>
    </dsp:sp>
    <dsp:sp modelId="{0152DF64-A339-4A86-80FA-8DE0FF484220}">
      <dsp:nvSpPr>
        <dsp:cNvPr id="0" name=""/>
        <dsp:cNvSpPr/>
      </dsp:nvSpPr>
      <dsp:spPr>
        <a:xfrm rot="5400000">
          <a:off x="-70909" y="2584276"/>
          <a:ext cx="472732" cy="330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GP Amend</a:t>
          </a:r>
        </a:p>
      </dsp:txBody>
      <dsp:txXfrm rot="-5400000">
        <a:off x="1" y="2678822"/>
        <a:ext cx="330912" cy="141820"/>
      </dsp:txXfrm>
    </dsp:sp>
    <dsp:sp modelId="{BB8DE110-290E-4ABF-B862-E16FA97FA745}">
      <dsp:nvSpPr>
        <dsp:cNvPr id="0" name=""/>
        <dsp:cNvSpPr/>
      </dsp:nvSpPr>
      <dsp:spPr>
        <a:xfrm rot="5400000">
          <a:off x="3760858" y="-946392"/>
          <a:ext cx="307276" cy="71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Growth Plan for the Greater Golden Horseshoe - Land Needs Assessment Methodology, 2020</a:t>
          </a:r>
        </a:p>
      </dsp:txBody>
      <dsp:txXfrm rot="-5400000">
        <a:off x="330913" y="2498553"/>
        <a:ext cx="7152167" cy="277276"/>
      </dsp:txXfrm>
    </dsp:sp>
    <dsp:sp modelId="{9BEE312C-F5FA-4158-9107-51898C1842B1}">
      <dsp:nvSpPr>
        <dsp:cNvPr id="0" name=""/>
        <dsp:cNvSpPr/>
      </dsp:nvSpPr>
      <dsp:spPr>
        <a:xfrm rot="5400000">
          <a:off x="-70909" y="424926"/>
          <a:ext cx="472732" cy="330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  <a:r>
            <a:rPr lang="en-US" sz="900" kern="1200" dirty="0"/>
            <a:t>Bill 7</a:t>
          </a:r>
        </a:p>
      </dsp:txBody>
      <dsp:txXfrm rot="-5400000">
        <a:off x="1" y="519472"/>
        <a:ext cx="330912" cy="141820"/>
      </dsp:txXfrm>
    </dsp:sp>
    <dsp:sp modelId="{7329BD3A-820A-448B-AA6D-E2B4DF7BB94F}">
      <dsp:nvSpPr>
        <dsp:cNvPr id="0" name=""/>
        <dsp:cNvSpPr/>
      </dsp:nvSpPr>
      <dsp:spPr>
        <a:xfrm rot="5400000">
          <a:off x="3760858" y="-3091167"/>
          <a:ext cx="307276" cy="71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Promoting Affordable Housing Act, 2016</a:t>
          </a:r>
          <a:endParaRPr lang="en-US" sz="1400" kern="1200" dirty="0"/>
        </a:p>
      </dsp:txBody>
      <dsp:txXfrm rot="-5400000">
        <a:off x="330913" y="353778"/>
        <a:ext cx="7152167" cy="277276"/>
      </dsp:txXfrm>
    </dsp:sp>
    <dsp:sp modelId="{AEE9C099-424F-42A4-ACF2-92ACC569D0E5}">
      <dsp:nvSpPr>
        <dsp:cNvPr id="0" name=""/>
        <dsp:cNvSpPr/>
      </dsp:nvSpPr>
      <dsp:spPr>
        <a:xfrm rot="5400000">
          <a:off x="-70909" y="2959239"/>
          <a:ext cx="472732" cy="330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Bill 197</a:t>
          </a:r>
        </a:p>
      </dsp:txBody>
      <dsp:txXfrm rot="-5400000">
        <a:off x="1" y="3053785"/>
        <a:ext cx="330912" cy="141820"/>
      </dsp:txXfrm>
    </dsp:sp>
    <dsp:sp modelId="{78382068-F460-42A3-96F2-2132FAF687C2}">
      <dsp:nvSpPr>
        <dsp:cNvPr id="0" name=""/>
        <dsp:cNvSpPr/>
      </dsp:nvSpPr>
      <dsp:spPr>
        <a:xfrm rot="5400000">
          <a:off x="3760858" y="-580913"/>
          <a:ext cx="307276" cy="71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COVID-19 Economic Recovery Act, 2020</a:t>
          </a:r>
        </a:p>
      </dsp:txBody>
      <dsp:txXfrm rot="-5400000">
        <a:off x="330913" y="2864032"/>
        <a:ext cx="7152167" cy="27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893ACA-2B78-9943-8F07-321F1DDC580F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94FA83-BD90-FA43-B894-75E0D15A2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7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903EF-5101-FD41-98CC-3EF97E83A10F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65DA38-3494-A744-9602-15A5B77B0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46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9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7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has been shared with the Province to review.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840B4-DF4F-D146-A81A-DE2BB14CC0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52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</a:rPr>
              <a:t>Approx. 97% of designated employment areas are within a Provincially Significant Employment Zone (PSEZ). 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840B4-DF4F-D146-A81A-DE2BB14CC0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48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6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0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0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9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7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6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1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3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5DA38-3494-A744-9602-15A5B77B0C4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859536"/>
            <a:ext cx="7810500" cy="63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1499616"/>
            <a:ext cx="7810500" cy="28575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F9AD-5E1F-2E43-9FD5-213B323068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6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94944" y="1673352"/>
            <a:ext cx="4471416" cy="127101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94944" y="2944368"/>
            <a:ext cx="4443984" cy="6766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200" b="0" i="0">
                <a:latin typeface="Gotham Book"/>
                <a:cs typeface="Gotham Book"/>
              </a:defRPr>
            </a:lvl2pPr>
            <a:lvl3pPr>
              <a:defRPr sz="2200" b="0" i="0">
                <a:latin typeface="Gotham Book"/>
                <a:cs typeface="Gotham Book"/>
              </a:defRPr>
            </a:lvl3pPr>
            <a:lvl4pPr>
              <a:defRPr sz="2200" b="0" i="0">
                <a:latin typeface="Gotham Book"/>
                <a:cs typeface="Gotham Book"/>
              </a:defRPr>
            </a:lvl4pPr>
            <a:lvl5pPr>
              <a:defRPr sz="2200"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58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4963-0466-FB43-8B5D-CB5686F6E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499616"/>
            <a:ext cx="3860800" cy="2857500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499616"/>
            <a:ext cx="3860800" cy="2857500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71F9-0618-8342-B9A5-05B3371E4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3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E027-5EEA-E24A-9FE1-55AC14CED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5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936" y="859536"/>
            <a:ext cx="7772400" cy="3429000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37D9-E002-1D4F-B08B-EA6EAC5A7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0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4944" y="2029968"/>
            <a:ext cx="5486400" cy="18288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400" b="1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3858768"/>
            <a:ext cx="5486400" cy="6766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200" b="0" i="0">
                <a:latin typeface="Arial"/>
                <a:cs typeface="Arial"/>
              </a:defRPr>
            </a:lvl1pPr>
            <a:lvl2pPr marL="457200" indent="0">
              <a:buNone/>
              <a:defRPr sz="2200" b="0" i="0">
                <a:latin typeface="Gotham Book"/>
                <a:cs typeface="Gotham Book"/>
              </a:defRPr>
            </a:lvl2pPr>
            <a:lvl3pPr marL="914400" indent="0">
              <a:buNone/>
              <a:defRPr sz="2200" b="0" i="0">
                <a:latin typeface="Gotham Book"/>
                <a:cs typeface="Gotham Book"/>
              </a:defRPr>
            </a:lvl3pPr>
            <a:lvl4pPr marL="1371600" indent="0">
              <a:buNone/>
              <a:defRPr sz="2200" b="0" i="0">
                <a:latin typeface="Gotham Book"/>
                <a:cs typeface="Gotham Book"/>
              </a:defRPr>
            </a:lvl4pPr>
            <a:lvl5pPr marL="1828800" indent="0">
              <a:buNone/>
              <a:defRPr sz="2200"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3051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94944" y="1673352"/>
            <a:ext cx="4471416" cy="127101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94944" y="2944368"/>
            <a:ext cx="4443984" cy="6766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200" b="0" i="0">
                <a:latin typeface="Gotham Book"/>
                <a:cs typeface="Gotham Book"/>
              </a:defRPr>
            </a:lvl2pPr>
            <a:lvl3pPr>
              <a:defRPr sz="2200" b="0" i="0">
                <a:latin typeface="Gotham Book"/>
                <a:cs typeface="Gotham Book"/>
              </a:defRPr>
            </a:lvl3pPr>
            <a:lvl4pPr>
              <a:defRPr sz="2200" b="0" i="0">
                <a:latin typeface="Gotham Book"/>
                <a:cs typeface="Gotham Book"/>
              </a:defRPr>
            </a:lvl4pPr>
            <a:lvl5pPr>
              <a:defRPr sz="2200"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39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94944" y="1673352"/>
            <a:ext cx="4471416" cy="127101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94944" y="2944368"/>
            <a:ext cx="4443984" cy="6766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200" b="0" i="0">
                <a:latin typeface="Gotham Book"/>
                <a:cs typeface="Gotham Book"/>
              </a:defRPr>
            </a:lvl2pPr>
            <a:lvl3pPr>
              <a:defRPr sz="2200" b="0" i="0">
                <a:latin typeface="Gotham Book"/>
                <a:cs typeface="Gotham Book"/>
              </a:defRPr>
            </a:lvl3pPr>
            <a:lvl4pPr>
              <a:defRPr sz="2200" b="0" i="0">
                <a:latin typeface="Gotham Book"/>
                <a:cs typeface="Gotham Book"/>
              </a:defRPr>
            </a:lvl4pPr>
            <a:lvl5pPr>
              <a:defRPr sz="2200"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5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94944" y="1673352"/>
            <a:ext cx="4471416" cy="127101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94944" y="2944368"/>
            <a:ext cx="4443984" cy="6766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200" b="0" i="0">
                <a:latin typeface="Gotham Book"/>
                <a:cs typeface="Gotham Book"/>
              </a:defRPr>
            </a:lvl2pPr>
            <a:lvl3pPr>
              <a:defRPr sz="2200" b="0" i="0">
                <a:latin typeface="Gotham Book"/>
                <a:cs typeface="Gotham Book"/>
              </a:defRPr>
            </a:lvl3pPr>
            <a:lvl4pPr>
              <a:defRPr sz="2200" b="0" i="0">
                <a:latin typeface="Gotham Book"/>
                <a:cs typeface="Gotham Book"/>
              </a:defRPr>
            </a:lvl4pPr>
            <a:lvl5pPr>
              <a:defRPr sz="2200"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05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5000" y="858838"/>
            <a:ext cx="7810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5000" y="1500188"/>
            <a:ext cx="7810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4699000"/>
            <a:ext cx="4700588" cy="384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25" y="4699000"/>
            <a:ext cx="330200" cy="384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29CED93-1C2D-1D41-8A29-E04D78086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665663"/>
            <a:ext cx="9144000" cy="0"/>
          </a:xfrm>
          <a:prstGeom prst="line">
            <a:avLst/>
          </a:prstGeom>
          <a:ln>
            <a:solidFill>
              <a:srgbClr val="0076B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69263" y="478155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0077C8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77C8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77C8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77C8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77C8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7C8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7C8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7C8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7C8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4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LPAT.CLO@ontario.ca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 bwMode="auto">
          <a:xfrm>
            <a:off x="695325" y="1673225"/>
            <a:ext cx="4470400" cy="127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cs typeface="Arial" charset="0"/>
              </a:rPr>
              <a:t>Ward 1 Speaker Series</a:t>
            </a:r>
          </a:p>
        </p:txBody>
      </p:sp>
      <p:sp>
        <p:nvSpPr>
          <p:cNvPr id="1126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95325" y="2944813"/>
            <a:ext cx="4443413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cs typeface="Arial" charset="0"/>
              </a:rPr>
              <a:t>Planning and Development</a:t>
            </a:r>
          </a:p>
          <a:p>
            <a:r>
              <a:rPr lang="en-US" dirty="0">
                <a:latin typeface="Arial" charset="0"/>
                <a:cs typeface="Arial" charset="0"/>
              </a:rPr>
              <a:t>April 22, 2021</a:t>
            </a:r>
          </a:p>
        </p:txBody>
      </p:sp>
    </p:spTree>
    <p:extLst>
      <p:ext uri="{BB962C8B-B14F-4D97-AF65-F5344CB8AC3E}">
        <p14:creationId xmlns:p14="http://schemas.microsoft.com/office/powerpoint/2010/main" val="82134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21371"/>
            <a:ext cx="7810500" cy="635000"/>
          </a:xfrm>
        </p:spPr>
        <p:txBody>
          <a:bodyPr/>
          <a:lstStyle/>
          <a:p>
            <a:r>
              <a:rPr lang="en-CA" dirty="0"/>
              <a:t>Planning Act Amendments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651895" y="1500188"/>
            <a:ext cx="18738081" cy="55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11279"/>
              </p:ext>
            </p:extLst>
          </p:nvPr>
        </p:nvGraphicFramePr>
        <p:xfrm>
          <a:off x="634998" y="1159727"/>
          <a:ext cx="7502526" cy="3525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939">
                  <a:extLst>
                    <a:ext uri="{9D8B030D-6E8A-4147-A177-3AD203B41FA5}">
                      <a16:colId xmlns:a16="http://schemas.microsoft.com/office/drawing/2014/main" val="714441810"/>
                    </a:ext>
                  </a:extLst>
                </a:gridCol>
                <a:gridCol w="1481826">
                  <a:extLst>
                    <a:ext uri="{9D8B030D-6E8A-4147-A177-3AD203B41FA5}">
                      <a16:colId xmlns:a16="http://schemas.microsoft.com/office/drawing/2014/main" val="3962877450"/>
                    </a:ext>
                  </a:extLst>
                </a:gridCol>
                <a:gridCol w="1218619">
                  <a:extLst>
                    <a:ext uri="{9D8B030D-6E8A-4147-A177-3AD203B41FA5}">
                      <a16:colId xmlns:a16="http://schemas.microsoft.com/office/drawing/2014/main" val="1333069149"/>
                    </a:ext>
                  </a:extLst>
                </a:gridCol>
                <a:gridCol w="1304000">
                  <a:extLst>
                    <a:ext uri="{9D8B030D-6E8A-4147-A177-3AD203B41FA5}">
                      <a16:colId xmlns:a16="http://schemas.microsoft.com/office/drawing/2014/main" val="3130838374"/>
                    </a:ext>
                  </a:extLst>
                </a:gridCol>
                <a:gridCol w="1397142">
                  <a:extLst>
                    <a:ext uri="{9D8B030D-6E8A-4147-A177-3AD203B41FA5}">
                      <a16:colId xmlns:a16="http://schemas.microsoft.com/office/drawing/2014/main" val="897842492"/>
                    </a:ext>
                  </a:extLst>
                </a:gridCol>
              </a:tblGrid>
              <a:tr h="215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Process Matters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Bill 73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Bill 7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Bill 139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Bill 108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extLst>
                  <a:ext uri="{0D108BD9-81ED-4DB2-BD59-A6C34878D82A}">
                    <a16:rowId xmlns:a16="http://schemas.microsoft.com/office/drawing/2014/main" val="4201773501"/>
                  </a:ext>
                </a:extLst>
              </a:tr>
              <a:tr h="43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Informing and obtaining the view of the public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Requires OP to define the approach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Maintained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Maintained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extLst>
                  <a:ext uri="{0D108BD9-81ED-4DB2-BD59-A6C34878D82A}">
                    <a16:rowId xmlns:a16="http://schemas.microsoft.com/office/drawing/2014/main" val="3381120997"/>
                  </a:ext>
                </a:extLst>
              </a:tr>
              <a:tr h="462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Review of new municipal official plans 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Makes review mandatory every 10 years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Maintained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Maintained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extLst>
                  <a:ext uri="{0D108BD9-81ED-4DB2-BD59-A6C34878D82A}">
                    <a16:rowId xmlns:a16="http://schemas.microsoft.com/office/drawing/2014/main" val="4046290319"/>
                  </a:ext>
                </a:extLst>
              </a:tr>
              <a:tr h="371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Timelines for development applications decisions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Extends timelines for decision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Reduces timelines for decision 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extLst>
                  <a:ext uri="{0D108BD9-81ED-4DB2-BD59-A6C34878D82A}">
                    <a16:rowId xmlns:a16="http://schemas.microsoft.com/office/drawing/2014/main" val="1488027069"/>
                  </a:ext>
                </a:extLst>
              </a:tr>
              <a:tr h="575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Appeals of new Official Plans.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No "global" appeals 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r>
                        <a:rPr lang="en-CA" sz="10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helters</a:t>
                      </a: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certain municipally initiated Official Plan Amendments from appeal;</a:t>
                      </a: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extLst>
                  <a:ext uri="{0D108BD9-81ED-4DB2-BD59-A6C34878D82A}">
                    <a16:rowId xmlns:a16="http://schemas.microsoft.com/office/drawing/2014/main" val="1082293214"/>
                  </a:ext>
                </a:extLst>
              </a:tr>
              <a:tr h="830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Official plan &amp; zoning amendments 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2 year prohibition on seeking amendments to OP or Zoning bylaw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Places a two-year moratorium on amendments to newly approved Local Plans;</a:t>
                      </a: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Maintains prohibition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extLst>
                  <a:ext uri="{0D108BD9-81ED-4DB2-BD59-A6C34878D82A}">
                    <a16:rowId xmlns:a16="http://schemas.microsoft.com/office/drawing/2014/main" val="124157209"/>
                  </a:ext>
                </a:extLst>
              </a:tr>
              <a:tr h="432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Appeals 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Identifies certain matters non appealable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Creates LPAT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0690" marR="60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/>
                </a:tc>
                <a:extLst>
                  <a:ext uri="{0D108BD9-81ED-4DB2-BD59-A6C34878D82A}">
                    <a16:rowId xmlns:a16="http://schemas.microsoft.com/office/drawing/2014/main" val="259324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5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Planning Act – Bill 197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500188"/>
            <a:ext cx="3766986" cy="315452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1. Community Benefits Charge </a:t>
            </a:r>
          </a:p>
          <a:p>
            <a:r>
              <a:rPr lang="en-US" sz="1600" dirty="0"/>
              <a:t>Section 37 replacement </a:t>
            </a:r>
          </a:p>
          <a:p>
            <a:r>
              <a:rPr lang="en-US" sz="1600" dirty="0"/>
              <a:t>buildings over 5 storeys, with more than 10 residential units;</a:t>
            </a:r>
          </a:p>
          <a:p>
            <a:r>
              <a:rPr lang="en-US" sz="1600" dirty="0"/>
              <a:t>maximum charge is 4% of land value</a:t>
            </a:r>
          </a:p>
          <a:p>
            <a:r>
              <a:rPr lang="en-US" sz="1600" dirty="0"/>
              <a:t>can be appealed to the LPAT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2. Parkland Dedication </a:t>
            </a:r>
          </a:p>
          <a:p>
            <a:r>
              <a:rPr lang="en-US" sz="1600" dirty="0"/>
              <a:t>restored to current system</a:t>
            </a:r>
          </a:p>
          <a:p>
            <a:r>
              <a:rPr lang="en-US" sz="1600" dirty="0"/>
              <a:t>imposes rate for parkland calculations </a:t>
            </a:r>
          </a:p>
          <a:p>
            <a:r>
              <a:rPr lang="en-US" sz="1600" dirty="0"/>
              <a:t>can be appealed to the LPAT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8199" y="1478450"/>
            <a:ext cx="368440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3. Minister's Zoning Orders </a:t>
            </a:r>
          </a:p>
          <a:p>
            <a:r>
              <a:rPr lang="en-US" sz="1600" dirty="0"/>
              <a:t>Expanded powers to allow for inclusionary zoning and approval of site plans</a:t>
            </a:r>
          </a:p>
          <a:p>
            <a:r>
              <a:rPr lang="en-US" sz="1600" i="1" dirty="0"/>
              <a:t>Current proposal allows MZOs to be inconsistent with PPS</a:t>
            </a:r>
          </a:p>
        </p:txBody>
      </p:sp>
    </p:spTree>
    <p:extLst>
      <p:ext uri="{BB962C8B-B14F-4D97-AF65-F5344CB8AC3E}">
        <p14:creationId xmlns:p14="http://schemas.microsoft.com/office/powerpoint/2010/main" val="307250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803696"/>
            <a:ext cx="7810500" cy="635000"/>
          </a:xfrm>
        </p:spPr>
        <p:txBody>
          <a:bodyPr/>
          <a:lstStyle/>
          <a:p>
            <a:r>
              <a:rPr lang="en-CA" dirty="0"/>
              <a:t>What Does This Mean To You?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5000" y="1599051"/>
            <a:ext cx="6718300" cy="29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Significant growth has been directed to the GTA</a:t>
            </a:r>
          </a:p>
          <a:p>
            <a:r>
              <a:rPr lang="en-CA" sz="1600" dirty="0"/>
              <a:t>Mississauga has no greenfield lands - growth will be delivered as infill </a:t>
            </a:r>
          </a:p>
          <a:p>
            <a:r>
              <a:rPr lang="en-CA" sz="1600" dirty="0"/>
              <a:t>Communities with declining populations, larger lots, old commercial strips, transitioning business, and brownfield sites, will feel pressure</a:t>
            </a:r>
          </a:p>
          <a:p>
            <a:r>
              <a:rPr lang="en-CA" sz="1600" dirty="0"/>
              <a:t>LPAT places more weight on experts vs community stakeholders</a:t>
            </a:r>
          </a:p>
          <a:p>
            <a:r>
              <a:rPr lang="en-CA" sz="1600" dirty="0"/>
              <a:t>Community has power to influence - LPAT is costly – most want to avoid</a:t>
            </a:r>
          </a:p>
          <a:p>
            <a:r>
              <a:rPr lang="en-CA" sz="1600" dirty="0"/>
              <a:t>OP policy which is balanced and based on strong planning rationale can hold up at LPAT </a:t>
            </a:r>
          </a:p>
        </p:txBody>
      </p:sp>
    </p:spTree>
    <p:extLst>
      <p:ext uri="{BB962C8B-B14F-4D97-AF65-F5344CB8AC3E}">
        <p14:creationId xmlns:p14="http://schemas.microsoft.com/office/powerpoint/2010/main" val="236591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and </a:t>
            </a:r>
            <a:br>
              <a:rPr lang="en-US" dirty="0"/>
            </a:br>
            <a:r>
              <a:rPr lang="en-US" dirty="0"/>
              <a:t>City Official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Jason Bevan</a:t>
            </a:r>
          </a:p>
          <a:p>
            <a:r>
              <a:rPr lang="en-US" sz="1800" dirty="0"/>
              <a:t>Director, City Planning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61097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56694"/>
            <a:ext cx="7810500" cy="635000"/>
          </a:xfrm>
        </p:spPr>
        <p:txBody>
          <a:bodyPr/>
          <a:lstStyle/>
          <a:p>
            <a:r>
              <a:rPr lang="en-CA" dirty="0"/>
              <a:t>Regional OP Key Policy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536604"/>
            <a:ext cx="7832725" cy="2369125"/>
          </a:xfrm>
        </p:spPr>
        <p:txBody>
          <a:bodyPr/>
          <a:lstStyle/>
          <a:p>
            <a:r>
              <a:rPr lang="en-US" sz="1800" dirty="0"/>
              <a:t>Major Transit Station Areas – Boundaries and densities</a:t>
            </a:r>
          </a:p>
          <a:p>
            <a:endParaRPr lang="en-US" sz="1800" dirty="0"/>
          </a:p>
          <a:p>
            <a:r>
              <a:rPr lang="en-US" sz="1800" dirty="0"/>
              <a:t>Growth Allocation</a:t>
            </a:r>
          </a:p>
          <a:p>
            <a:endParaRPr lang="en-US" sz="1800" dirty="0"/>
          </a:p>
          <a:p>
            <a:r>
              <a:rPr lang="en-US" sz="1800" dirty="0"/>
              <a:t>Inclusionary zoning and affordable housing framework</a:t>
            </a:r>
          </a:p>
          <a:p>
            <a:endParaRPr lang="en-US" sz="1800" dirty="0"/>
          </a:p>
          <a:p>
            <a:r>
              <a:rPr lang="en-US" sz="1800" dirty="0"/>
              <a:t>Employment land protections / conversions</a:t>
            </a:r>
          </a:p>
          <a:p>
            <a:endParaRPr lang="en-US" sz="1800" dirty="0"/>
          </a:p>
          <a:p>
            <a:r>
              <a:rPr lang="en-US" sz="1800" dirty="0"/>
              <a:t>Settlement Boundary Expansion (outside Mississauga)</a:t>
            </a:r>
          </a:p>
          <a:p>
            <a:endParaRPr lang="en-US" sz="1800" dirty="0"/>
          </a:p>
          <a:p>
            <a:endParaRPr lang="en-US" sz="1600" dirty="0"/>
          </a:p>
          <a:p>
            <a:endParaRPr lang="en-US" sz="1600" dirty="0"/>
          </a:p>
          <a:p>
            <a:endParaRPr lang="en-CA" sz="1600" dirty="0"/>
          </a:p>
          <a:p>
            <a:pPr lvl="1"/>
            <a:endParaRPr lang="en-CA" sz="1200" dirty="0"/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37" y="563946"/>
            <a:ext cx="4914029" cy="40478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2D9C4-EA75-3045-867B-5BD5607710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37180" y="3652328"/>
            <a:ext cx="2966057" cy="635000"/>
            <a:chOff x="6009911" y="2698646"/>
            <a:chExt cx="2966057" cy="635000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344936" y="2698646"/>
              <a:ext cx="2631032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0077C8"/>
                  </a:solidFill>
                  <a:latin typeface="Arial"/>
                  <a:ea typeface="ＭＳ Ｐゴシック" charset="0"/>
                  <a:cs typeface="Arial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77C8"/>
                  </a:solidFill>
                  <a:latin typeface="Arial" charset="0"/>
                  <a:ea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77C8"/>
                  </a:solidFill>
                  <a:latin typeface="Arial" charset="0"/>
                  <a:ea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77C8"/>
                  </a:solidFill>
                  <a:latin typeface="Arial" charset="0"/>
                  <a:ea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77C8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77C8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77C8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77C8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77C8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MTSA</a:t>
              </a:r>
            </a:p>
            <a:p>
              <a:r>
                <a:rPr lang="en-US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Secondary MTSA</a:t>
              </a:r>
              <a:endParaRPr lang="en-CA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09911" y="2764140"/>
              <a:ext cx="244306" cy="213713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27361" y="3081640"/>
              <a:ext cx="244306" cy="213713"/>
            </a:xfrm>
            <a:prstGeom prst="roundRect">
              <a:avLst/>
            </a:prstGeom>
            <a:gradFill>
              <a:gsLst>
                <a:gs pos="100000">
                  <a:srgbClr val="FFFF0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445011" y="806369"/>
            <a:ext cx="2792141" cy="57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77C8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7C8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7C8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7C8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7C8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7C8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7C8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7C8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7C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Transit Station Areas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927" y="1862147"/>
            <a:ext cx="306910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Mississauga has over 60 Major Transit Station Areas.</a:t>
            </a:r>
            <a:endParaRPr lang="en-CA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4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Draft Growth Forecasts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2D9C4-EA75-3045-867B-5BD5607710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16556" y="1910203"/>
          <a:ext cx="77419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598">
                  <a:extLst>
                    <a:ext uri="{9D8B030D-6E8A-4147-A177-3AD203B41FA5}">
                      <a16:colId xmlns:a16="http://schemas.microsoft.com/office/drawing/2014/main" val="3975084992"/>
                    </a:ext>
                  </a:extLst>
                </a:gridCol>
                <a:gridCol w="992554">
                  <a:extLst>
                    <a:ext uri="{9D8B030D-6E8A-4147-A177-3AD203B41FA5}">
                      <a16:colId xmlns:a16="http://schemas.microsoft.com/office/drawing/2014/main" val="249084699"/>
                    </a:ext>
                  </a:extLst>
                </a:gridCol>
                <a:gridCol w="992554">
                  <a:extLst>
                    <a:ext uri="{9D8B030D-6E8A-4147-A177-3AD203B41FA5}">
                      <a16:colId xmlns:a16="http://schemas.microsoft.com/office/drawing/2014/main" val="359623933"/>
                    </a:ext>
                  </a:extLst>
                </a:gridCol>
                <a:gridCol w="992554">
                  <a:extLst>
                    <a:ext uri="{9D8B030D-6E8A-4147-A177-3AD203B41FA5}">
                      <a16:colId xmlns:a16="http://schemas.microsoft.com/office/drawing/2014/main" val="2915940862"/>
                    </a:ext>
                  </a:extLst>
                </a:gridCol>
                <a:gridCol w="992554">
                  <a:extLst>
                    <a:ext uri="{9D8B030D-6E8A-4147-A177-3AD203B41FA5}">
                      <a16:colId xmlns:a16="http://schemas.microsoft.com/office/drawing/2014/main" val="2981919105"/>
                    </a:ext>
                  </a:extLst>
                </a:gridCol>
                <a:gridCol w="992554">
                  <a:extLst>
                    <a:ext uri="{9D8B030D-6E8A-4147-A177-3AD203B41FA5}">
                      <a16:colId xmlns:a16="http://schemas.microsoft.com/office/drawing/2014/main" val="1943715688"/>
                    </a:ext>
                  </a:extLst>
                </a:gridCol>
                <a:gridCol w="992554">
                  <a:extLst>
                    <a:ext uri="{9D8B030D-6E8A-4147-A177-3AD203B41FA5}">
                      <a16:colId xmlns:a16="http://schemas.microsoft.com/office/drawing/2014/main" val="3022702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92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 </a:t>
                      </a:r>
                      <a:endParaRPr lang="en-C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BC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C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BC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2041</a:t>
                      </a:r>
                      <a:endParaRPr lang="en-C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BC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2051*</a:t>
                      </a:r>
                    </a:p>
                  </a:txBody>
                  <a:tcPr anchor="ctr">
                    <a:solidFill>
                      <a:srgbClr val="5BC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C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BC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2041</a:t>
                      </a:r>
                      <a:endParaRPr lang="en-C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BC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2051*</a:t>
                      </a:r>
                      <a:endParaRPr lang="en-C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5BC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52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Peel</a:t>
                      </a:r>
                      <a:endParaRPr lang="en-C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1,433,100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1,970,000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2,280,000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695,600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970,000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1,070,000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Mississauga</a:t>
                      </a:r>
                      <a:endParaRPr lang="en-C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748,400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920,000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995,000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476,700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565,000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590,000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384689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5000" y="1420069"/>
            <a:ext cx="7810500" cy="2857500"/>
          </a:xfrm>
        </p:spPr>
        <p:txBody>
          <a:bodyPr/>
          <a:lstStyle/>
          <a:p>
            <a:r>
              <a:rPr lang="en-US" sz="1800" dirty="0"/>
              <a:t>Mississauga is forecast to have a population of close to a million by 2051.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3018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56694"/>
            <a:ext cx="7810500" cy="635000"/>
          </a:xfrm>
        </p:spPr>
        <p:txBody>
          <a:bodyPr/>
          <a:lstStyle/>
          <a:p>
            <a:r>
              <a:rPr lang="en-CA" dirty="0"/>
              <a:t>Affordable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536604"/>
            <a:ext cx="7832725" cy="2369125"/>
          </a:xfrm>
        </p:spPr>
        <p:txBody>
          <a:bodyPr/>
          <a:lstStyle/>
          <a:p>
            <a:r>
              <a:rPr lang="en-US" sz="1800" dirty="0"/>
              <a:t>Inclusionary zoning in MTSA areas</a:t>
            </a:r>
          </a:p>
          <a:p>
            <a:pPr lvl="1"/>
            <a:r>
              <a:rPr lang="en-US" sz="1400" dirty="0"/>
              <a:t>% of units dedicated for affordable housing</a:t>
            </a:r>
          </a:p>
          <a:p>
            <a:endParaRPr lang="en-US" sz="1800" dirty="0"/>
          </a:p>
          <a:p>
            <a:r>
              <a:rPr lang="en-US" sz="1800" dirty="0"/>
              <a:t>Large site policy </a:t>
            </a:r>
          </a:p>
          <a:p>
            <a:endParaRPr lang="en-US" sz="1800" dirty="0"/>
          </a:p>
          <a:p>
            <a:r>
              <a:rPr lang="en-US" sz="1800" dirty="0"/>
              <a:t>Regional programs</a:t>
            </a:r>
          </a:p>
          <a:p>
            <a:pPr lvl="1"/>
            <a:r>
              <a:rPr lang="en-US" sz="1400" dirty="0"/>
              <a:t>New purpose built rental incentives</a:t>
            </a:r>
          </a:p>
          <a:p>
            <a:pPr lvl="1"/>
            <a:r>
              <a:rPr lang="en-US" sz="1400" dirty="0"/>
              <a:t>Second unit renovation grants</a:t>
            </a:r>
          </a:p>
          <a:p>
            <a:endParaRPr lang="en-US" sz="1800" dirty="0"/>
          </a:p>
          <a:p>
            <a:endParaRPr lang="en-US" sz="1600" dirty="0"/>
          </a:p>
          <a:p>
            <a:endParaRPr lang="en-US" sz="1600" dirty="0"/>
          </a:p>
          <a:p>
            <a:endParaRPr lang="en-CA" sz="1600" dirty="0"/>
          </a:p>
          <a:p>
            <a:pPr lvl="1"/>
            <a:endParaRPr lang="en-CA" sz="1200" dirty="0"/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40" y="873714"/>
            <a:ext cx="2792141" cy="57320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2D9C4-EA75-3045-867B-5BD56077100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6546" y="596172"/>
            <a:ext cx="5089890" cy="39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711" y="1515498"/>
            <a:ext cx="306910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</a:rPr>
              <a:t>Mississauga is Canada’s 6</a:t>
            </a:r>
            <a:r>
              <a:rPr lang="en-CA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</a:rPr>
              <a:t> largest City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</a:rPr>
              <a:t>A vital contributor to the regional, provincial and national economy.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Almost all of the City’s employment areas are provincially significant.</a:t>
            </a:r>
            <a:endParaRPr lang="en-CA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7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56694"/>
            <a:ext cx="7810500" cy="635000"/>
          </a:xfrm>
        </p:spPr>
        <p:txBody>
          <a:bodyPr/>
          <a:lstStyle/>
          <a:p>
            <a:r>
              <a:rPr lang="en-CA" dirty="0"/>
              <a:t>City OP Key Policy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536604"/>
            <a:ext cx="7832725" cy="2369125"/>
          </a:xfrm>
        </p:spPr>
        <p:txBody>
          <a:bodyPr/>
          <a:lstStyle/>
          <a:p>
            <a:r>
              <a:rPr lang="en-US" sz="1800" dirty="0"/>
              <a:t>Major Transit Station Areas – Heights/densities</a:t>
            </a:r>
          </a:p>
          <a:p>
            <a:pPr lvl="1"/>
            <a:r>
              <a:rPr lang="en-US" sz="1400" dirty="0"/>
              <a:t>Local area plans underway (Lakeshore through Lakeview, Cooksville, Hospital, Fairview)</a:t>
            </a:r>
          </a:p>
          <a:p>
            <a:endParaRPr lang="en-US" sz="1800" dirty="0"/>
          </a:p>
          <a:p>
            <a:r>
              <a:rPr lang="en-US" sz="1800" dirty="0"/>
              <a:t>Focus on office/retail retention and expansion </a:t>
            </a:r>
          </a:p>
          <a:p>
            <a:endParaRPr lang="en-US" sz="1800" dirty="0"/>
          </a:p>
          <a:p>
            <a:r>
              <a:rPr lang="en-US" sz="1800" dirty="0"/>
              <a:t>Gentle density and infill</a:t>
            </a:r>
          </a:p>
          <a:p>
            <a:endParaRPr lang="en-US" sz="1800" dirty="0"/>
          </a:p>
          <a:p>
            <a:r>
              <a:rPr lang="en-US" sz="1800" dirty="0"/>
              <a:t>Review parks, environment, transportation, heritage polices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/>
          </a:p>
          <a:p>
            <a:endParaRPr lang="en-US" sz="1600" dirty="0"/>
          </a:p>
          <a:p>
            <a:endParaRPr lang="en-CA" sz="1600" dirty="0"/>
          </a:p>
          <a:p>
            <a:pPr lvl="1"/>
            <a:endParaRPr lang="en-CA" sz="1200" dirty="0"/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Andrew Whittemore – focus on Provincial framework</a:t>
            </a:r>
          </a:p>
          <a:p>
            <a:endParaRPr lang="en-US" dirty="0"/>
          </a:p>
          <a:p>
            <a:r>
              <a:rPr lang="en-US" dirty="0"/>
              <a:t>Jason Bevan – focus on Region/City Official Plans</a:t>
            </a:r>
          </a:p>
          <a:p>
            <a:endParaRPr lang="en-US" dirty="0"/>
          </a:p>
          <a:p>
            <a:r>
              <a:rPr lang="en-US" dirty="0"/>
              <a:t>Mary Ellen Bench – focus on Local Planning Appeal Tribunal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32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56694"/>
            <a:ext cx="7810500" cy="635000"/>
          </a:xfrm>
        </p:spPr>
        <p:txBody>
          <a:bodyPr/>
          <a:lstStyle/>
          <a:p>
            <a:r>
              <a:rPr lang="en-US" dirty="0"/>
              <a:t>Lakeshore East Corridor Study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536604"/>
            <a:ext cx="3322851" cy="2912566"/>
          </a:xfrm>
        </p:spPr>
        <p:txBody>
          <a:bodyPr/>
          <a:lstStyle/>
          <a:p>
            <a:r>
              <a:rPr lang="en-US" sz="1800" dirty="0"/>
              <a:t>Refresh of elements of Local Area Plan</a:t>
            </a:r>
          </a:p>
          <a:p>
            <a:endParaRPr lang="en-US" sz="1800" dirty="0"/>
          </a:p>
          <a:p>
            <a:r>
              <a:rPr lang="en-US" sz="1800" dirty="0"/>
              <a:t>Touches two MTSAs</a:t>
            </a:r>
            <a:endParaRPr lang="en-US" sz="1400" dirty="0"/>
          </a:p>
          <a:p>
            <a:endParaRPr lang="en-US" sz="1800" dirty="0"/>
          </a:p>
          <a:p>
            <a:r>
              <a:rPr lang="en-US" sz="1800" dirty="0"/>
              <a:t>Look at heights, densities and urban design</a:t>
            </a:r>
          </a:p>
          <a:p>
            <a:endParaRPr lang="en-US" sz="1800" dirty="0"/>
          </a:p>
          <a:p>
            <a:r>
              <a:rPr lang="en-US" sz="1800" dirty="0"/>
              <a:t>Interactive community meetings May 4 &amp; 5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/>
          </a:p>
          <a:p>
            <a:endParaRPr lang="en-US" sz="1600" dirty="0"/>
          </a:p>
          <a:p>
            <a:endParaRPr lang="en-CA" sz="1600" dirty="0"/>
          </a:p>
          <a:p>
            <a:pPr lvl="1"/>
            <a:endParaRPr lang="en-CA" sz="1200" dirty="0"/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 descr="https://www.mississauga.ca/wp-content/uploads/2021/02/10153536/LakeshoreRdE-CorridorStudyAreaLocation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93" y="1391694"/>
            <a:ext cx="4532895" cy="24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6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56694"/>
            <a:ext cx="7810500" cy="635000"/>
          </a:xfrm>
        </p:spPr>
        <p:txBody>
          <a:bodyPr/>
          <a:lstStyle/>
          <a:p>
            <a:r>
              <a:rPr lang="en-US" dirty="0"/>
              <a:t>Office and retail is important after COVID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536604"/>
            <a:ext cx="7832725" cy="2369125"/>
          </a:xfrm>
        </p:spPr>
        <p:txBody>
          <a:bodyPr/>
          <a:lstStyle/>
          <a:p>
            <a:r>
              <a:rPr lang="en-US" sz="1800" dirty="0"/>
              <a:t>Preserve planned function of retail uses as redevelopment occurs</a:t>
            </a:r>
          </a:p>
          <a:p>
            <a:pPr lvl="1"/>
            <a:r>
              <a:rPr lang="en-US" sz="1400" dirty="0"/>
              <a:t>Reimagine the Mall</a:t>
            </a:r>
          </a:p>
          <a:p>
            <a:pPr lvl="1"/>
            <a:r>
              <a:rPr lang="en-US" sz="1400" dirty="0"/>
              <a:t>LRT corridor</a:t>
            </a:r>
          </a:p>
          <a:p>
            <a:endParaRPr lang="en-US" sz="1800" dirty="0"/>
          </a:p>
          <a:p>
            <a:r>
              <a:rPr lang="en-US" sz="1800" dirty="0"/>
              <a:t>Requiring retail at grade in most new condo developments</a:t>
            </a:r>
          </a:p>
          <a:p>
            <a:endParaRPr lang="en-US" sz="1800" dirty="0"/>
          </a:p>
          <a:p>
            <a:r>
              <a:rPr lang="en-US" sz="1800" dirty="0"/>
              <a:t>Downtown office financial incentives and retention policies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/>
          </a:p>
          <a:p>
            <a:endParaRPr lang="en-US" sz="1600" dirty="0"/>
          </a:p>
          <a:p>
            <a:endParaRPr lang="en-CA" sz="1600" dirty="0"/>
          </a:p>
          <a:p>
            <a:pPr lvl="1"/>
            <a:endParaRPr lang="en-CA" sz="1200" dirty="0"/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56694"/>
            <a:ext cx="7810500" cy="635000"/>
          </a:xfrm>
        </p:spPr>
        <p:txBody>
          <a:bodyPr/>
          <a:lstStyle/>
          <a:p>
            <a:r>
              <a:rPr lang="en-CA" dirty="0"/>
              <a:t>Gentle Density in Neighbourhoods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536604"/>
            <a:ext cx="7832725" cy="2369125"/>
          </a:xfrm>
        </p:spPr>
        <p:txBody>
          <a:bodyPr/>
          <a:lstStyle/>
          <a:p>
            <a:r>
              <a:rPr lang="en-US" sz="1800" dirty="0"/>
              <a:t>Considered at April 19</a:t>
            </a:r>
            <a:r>
              <a:rPr lang="en-US" sz="1800" baseline="30000" dirty="0"/>
              <a:t>th</a:t>
            </a:r>
            <a:r>
              <a:rPr lang="en-US" sz="1800" dirty="0"/>
              <a:t> Planning and Development Committee</a:t>
            </a:r>
          </a:p>
          <a:p>
            <a:endParaRPr lang="en-US" sz="1800" dirty="0"/>
          </a:p>
          <a:p>
            <a:r>
              <a:rPr lang="en-US" sz="1800" dirty="0"/>
              <a:t>Province requires municipalities permit 3 units on one existing lot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Also looking at other opportunities to allow for more types of uses that fit into </a:t>
            </a:r>
            <a:r>
              <a:rPr lang="en-US" sz="1800" dirty="0" err="1"/>
              <a:t>neighbourhoods</a:t>
            </a:r>
            <a:endParaRPr lang="en-US" sz="1800" dirty="0"/>
          </a:p>
          <a:p>
            <a:pPr lvl="1"/>
            <a:r>
              <a:rPr lang="en-US" sz="1400" dirty="0"/>
              <a:t>Duplexes that look like singles</a:t>
            </a:r>
          </a:p>
          <a:p>
            <a:pPr lvl="1"/>
            <a:r>
              <a:rPr lang="en-US" sz="1400" dirty="0"/>
              <a:t>Look at lot size limits</a:t>
            </a:r>
          </a:p>
          <a:p>
            <a:pPr lvl="1"/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/>
          </a:p>
          <a:p>
            <a:endParaRPr lang="en-US" sz="1600" dirty="0"/>
          </a:p>
          <a:p>
            <a:endParaRPr lang="en-CA" sz="1600" dirty="0"/>
          </a:p>
          <a:p>
            <a:pPr lvl="1"/>
            <a:endParaRPr lang="en-CA" sz="1200" dirty="0"/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86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OP 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5000" y="3949908"/>
            <a:ext cx="7810500" cy="407780"/>
          </a:xfrm>
        </p:spPr>
        <p:txBody>
          <a:bodyPr/>
          <a:lstStyle/>
          <a:p>
            <a:r>
              <a:rPr lang="en-US" dirty="0"/>
              <a:t>https://yoursay.mississauga.ca/official-plan-review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904" y="1262370"/>
            <a:ext cx="5429923" cy="2687538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27025" y="1460604"/>
            <a:ext cx="2378075" cy="192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Website has briefs on: City Structure &amp; Urban Design; Housing; Complete Communities; Environment; &amp; Transportation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553117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OP 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" y="1995508"/>
            <a:ext cx="5385435" cy="175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03" y="2072641"/>
            <a:ext cx="3858492" cy="165926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35000" y="3949908"/>
            <a:ext cx="7810500" cy="407780"/>
          </a:xfrm>
        </p:spPr>
        <p:txBody>
          <a:bodyPr/>
          <a:lstStyle/>
          <a:p>
            <a:r>
              <a:rPr lang="en-US" dirty="0"/>
              <a:t>https://www.peelregion.ca/officialplan/review/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422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Planning </a:t>
            </a:r>
            <a:br>
              <a:rPr lang="en-US" dirty="0"/>
            </a:br>
            <a:r>
              <a:rPr lang="en-US" dirty="0"/>
              <a:t>Appeal Tribunal &amp;</a:t>
            </a:r>
            <a:br>
              <a:rPr lang="en-US" dirty="0"/>
            </a:br>
            <a:r>
              <a:rPr lang="en-US" dirty="0"/>
              <a:t>land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Mary Ellen Bench</a:t>
            </a:r>
          </a:p>
          <a:p>
            <a:r>
              <a:rPr lang="en-US" sz="1800" dirty="0"/>
              <a:t>Counsel, </a:t>
            </a:r>
            <a:r>
              <a:rPr lang="en-US" sz="1800" dirty="0" err="1"/>
              <a:t>Dentons</a:t>
            </a:r>
            <a:r>
              <a:rPr lang="en-US" sz="1800" dirty="0"/>
              <a:t>  / Senior Advisor, </a:t>
            </a:r>
            <a:r>
              <a:rPr lang="en-US" sz="1800" dirty="0" err="1"/>
              <a:t>StrategyCorp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2663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CECD-7F9C-4334-83F4-A29A963345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What is LPAT?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72E4E-08D6-4365-ACC3-B35FB5C32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626" y="1499616"/>
            <a:ext cx="7691874" cy="312262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Local Planning Appeal Tribunal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Provincial tribunal that independently hears appeals on land use planning and other matters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Appeals follow land use decisions made at Council or happen when Council has not made a decision in the time specified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Proceedings are governed by Rules of Practice and Procedure, similar to a court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1DA89-5EAA-4D79-B952-1006E8A95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17F9AD-5E1F-2E43-9FD5-213B3230682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65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9B8E-88EE-40C4-BACC-B2D2171EF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What can be appealed to LPAT?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E39FD-231B-4023-8FA8-589F44BDE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A Council decision to adopt/ amend an Official Plan or Zoning by-law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Refusals or non-decision by Council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Site plan (limited to owner) or subdivision refusals or non-decision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Committee of Adjustment </a:t>
            </a:r>
            <a:r>
              <a:rPr lang="en-CA"/>
              <a:t>decisions regarding minor </a:t>
            </a:r>
            <a:r>
              <a:rPr lang="en-CA" dirty="0"/>
              <a:t>variances and consent to sever applications 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4991B-911B-413A-A6B5-F2EABC75C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17F9AD-5E1F-2E43-9FD5-213B3230682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77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578E-D39D-4B06-85B7-B2EFDEDEE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How does an appeal get to LPAT?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09317-0E95-49B9-B5F5-45934B7BD7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Filed with the City Clerk</a:t>
            </a:r>
            <a:endParaRPr lang="en-CA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Within the appeal period set out in the Planning Act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Pay the fee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Complete the appeal form and provide </a:t>
            </a:r>
            <a:r>
              <a:rPr lang="en-CA" u="sng" dirty="0"/>
              <a:t>reasons based on the Planning Act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LPAT case coordinator assigned to manage the file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1377-77DA-45FA-A57F-CA3834777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17F9AD-5E1F-2E43-9FD5-213B3230682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82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7A70-BFF9-4074-A100-6D0DD201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6B7AC-3C64-4C0F-89A8-8E86D59D6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Notice of appeal will be screened and if valid, a Notice of Commencement is issued by LPAT Registrar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Case Management Conference (CMC) is mandatory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B2A52-903F-44E1-B96E-A8238839B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" y="2029968"/>
            <a:ext cx="5138297" cy="1828800"/>
          </a:xfrm>
        </p:spPr>
        <p:txBody>
          <a:bodyPr/>
          <a:lstStyle/>
          <a:p>
            <a:r>
              <a:rPr lang="en-US" dirty="0"/>
              <a:t>The Ontario Planning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4944" y="3858768"/>
            <a:ext cx="5781530" cy="676656"/>
          </a:xfrm>
        </p:spPr>
        <p:txBody>
          <a:bodyPr/>
          <a:lstStyle/>
          <a:p>
            <a:r>
              <a:rPr lang="en-US" dirty="0"/>
              <a:t>Andrew Whittemore</a:t>
            </a:r>
          </a:p>
          <a:p>
            <a:r>
              <a:rPr lang="en-US" sz="1800" dirty="0"/>
              <a:t>Commissioner, Planning &amp; Building, City of Mississauga</a:t>
            </a:r>
          </a:p>
        </p:txBody>
      </p:sp>
    </p:spTree>
    <p:extLst>
      <p:ext uri="{BB962C8B-B14F-4D97-AF65-F5344CB8AC3E}">
        <p14:creationId xmlns:p14="http://schemas.microsoft.com/office/powerpoint/2010/main" val="3756809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3AF9-2BEB-4FC6-9E65-B706E2F51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Parties and Participants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9C436-3FC1-4911-809C-7CA73E9F1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Parties are the City, the developer, the appellant (if different) and others who are accepted by the Board as parties at the first CMC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Parties must file submissions and present /cross- examine at the hearing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Participants play a limited role and may make submissions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E51B2-4249-4DCC-BB39-C1B4B8E68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17F9AD-5E1F-2E43-9FD5-213B3230682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82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268B-6E9F-4C19-9352-F0295A51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Management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802FE-7679-40EC-8C45-7497B9C03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269076"/>
            <a:ext cx="7810500" cy="2857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Intended to define / narrow the issues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Appellant must serve and submit an Appeal Record by times specified  and other parties will file responding material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Several CMCs may take place if the appeal is complex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Parties will set the amount of time required to hear the appeal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6E530-2EED-4FEC-A5E3-142ED9AE8F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54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0D1D-94E0-432D-A754-D3E1D3E0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37769-68C7-4AA5-9FEF-9B0B71869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Motion hearings can be requested to seek dismissal of a matter; ask for directions from the Tribunal; ask for documents to be produced; ask for an adjournment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Notice of Motion and supporting affidavit must be served and filed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Copies of documents and caselaw if any, must be served and filed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ED1E1-D303-459B-BBBB-FE022A03E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3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9494-716D-4255-899D-0408B741F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C2F36-5801-4349-9BFA-1763C2EB7C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After the CMC mediation can be requested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Not a public proceeding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Intended to allow for resolution of some issues to shorten the hearing and sometimes mediation will resolve all of the issues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Tribunal member who presides over mediation will not hear the matter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B4D1E-4EFC-4D83-95AB-0FD964BA4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17F9AD-5E1F-2E43-9FD5-213B3230682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68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EB9D-8533-4B60-AB71-418AE28D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9B9B4-C736-4B72-9F70-49BCD7C8E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Only parties can present evidence, cross-examine and make submissions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Notice will depend on the type of hearing, under the Rules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Hearing Plan submitted by the parties will establish how the hearing will proceed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Anyone can attend (most cases)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002F0-F545-4B03-B24B-1EBEAB3FF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82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945C-6833-458D-8B5E-70818951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FB14-B9A7-47C0-B045-4F49FE4E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36431"/>
            <a:ext cx="7810500" cy="3195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Proceedings are not recorded so the Board Member will be taking notes to assist as the matter progresses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Prepared!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Tribunal time is valuable, so adjournments are very hard to 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appeal process timing is hard to predict –short matters can be heard in 6-8 months, but complex appeals can take years, so be patient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EB73F-596E-4DD0-86EF-FC496FF75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3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44F4-5AA7-40B6-9863-76C98EE61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How Do I Get Help?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280F2-21D1-4D71-87FB-EFB4E4ADA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LPAT Citizen Liaison can help</a:t>
            </a:r>
          </a:p>
          <a:p>
            <a:r>
              <a:rPr lang="en-CA" dirty="0"/>
              <a:t>	</a:t>
            </a:r>
            <a:r>
              <a:rPr lang="en-CA" dirty="0">
                <a:hlinkClick r:id="rId2"/>
              </a:rPr>
              <a:t>LPAT.CLO@ontario.ca</a:t>
            </a:r>
            <a:r>
              <a:rPr lang="en-CA" dirty="0"/>
              <a:t>  or 416-212-6349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The LPAT Citizen Liaison can assist in explaining the process and the rules but </a:t>
            </a:r>
            <a:r>
              <a:rPr lang="en-CA" u="sng" dirty="0"/>
              <a:t>cannot provide legal advice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LPAT Appeal Guide on LPAT website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dirty="0"/>
              <a:t>LPAT forms, sample hearing plan, and past decisions are on the LPAT website to assist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081B9-EF84-4E0A-834B-1D97E5CAE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17F9AD-5E1F-2E43-9FD5-213B3230682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6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/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3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67" y="756904"/>
            <a:ext cx="7810500" cy="635000"/>
          </a:xfrm>
        </p:spPr>
        <p:txBody>
          <a:bodyPr/>
          <a:lstStyle/>
          <a:p>
            <a:r>
              <a:rPr lang="en-CA" dirty="0"/>
              <a:t>Ontario Planning System – Top Down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55875"/>
              </p:ext>
            </p:extLst>
          </p:nvPr>
        </p:nvGraphicFramePr>
        <p:xfrm>
          <a:off x="586121" y="1319826"/>
          <a:ext cx="7781792" cy="334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89392"/>
            <a:ext cx="7810500" cy="424926"/>
          </a:xfrm>
        </p:spPr>
        <p:txBody>
          <a:bodyPr/>
          <a:lstStyle/>
          <a:p>
            <a:r>
              <a:rPr lang="en-CA" dirty="0"/>
              <a:t>Evolution of Ontario Planning Legislation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3649821"/>
              </p:ext>
            </p:extLst>
          </p:nvPr>
        </p:nvGraphicFramePr>
        <p:xfrm>
          <a:off x="602166" y="1244242"/>
          <a:ext cx="7498080" cy="3720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60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Growth Plan (2006)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78" y="1473060"/>
            <a:ext cx="4235779" cy="3130117"/>
          </a:xfrm>
        </p:spPr>
        <p:txBody>
          <a:bodyPr/>
          <a:lstStyle/>
          <a:p>
            <a:r>
              <a:rPr lang="en-US" sz="1400" dirty="0"/>
              <a:t>Establishes the long-term </a:t>
            </a:r>
            <a:r>
              <a:rPr lang="en-US" sz="1400" u="sng" dirty="0"/>
              <a:t>growth targets</a:t>
            </a:r>
            <a:r>
              <a:rPr lang="en-US" sz="1400" dirty="0"/>
              <a:t> (population/employment)</a:t>
            </a:r>
          </a:p>
          <a:p>
            <a:r>
              <a:rPr lang="en-US" sz="1400" dirty="0"/>
              <a:t>Provides a policy framework to direct </a:t>
            </a:r>
            <a:r>
              <a:rPr lang="en-US" sz="1400" i="1" u="sng" dirty="0"/>
              <a:t>where</a:t>
            </a:r>
            <a:r>
              <a:rPr lang="en-US" sz="1400" dirty="0"/>
              <a:t> and </a:t>
            </a:r>
            <a:r>
              <a:rPr lang="en-US" sz="1400" i="1" u="sng" dirty="0"/>
              <a:t>how</a:t>
            </a:r>
            <a:r>
              <a:rPr lang="en-US" sz="1400" dirty="0"/>
              <a:t> growth occurs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Prioritizes intensification in built-up areas (Minimum % infill and densities)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Protects and enhances natural areas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Integration land use planning with infrastructure investment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Protects economic and employment areas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Supports a range/mix of housing options (second units and affordable housing)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Prioritizes climate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726" y="612407"/>
            <a:ext cx="3738464" cy="39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0" y="854171"/>
            <a:ext cx="7810500" cy="635000"/>
          </a:xfrm>
        </p:spPr>
        <p:txBody>
          <a:bodyPr/>
          <a:lstStyle/>
          <a:p>
            <a:r>
              <a:rPr lang="en-CA" dirty="0"/>
              <a:t>Growth Plan (2006) Amendments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980565"/>
              </p:ext>
            </p:extLst>
          </p:nvPr>
        </p:nvGraphicFramePr>
        <p:xfrm>
          <a:off x="641856" y="1489171"/>
          <a:ext cx="7748504" cy="2928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2594">
                  <a:extLst>
                    <a:ext uri="{9D8B030D-6E8A-4147-A177-3AD203B41FA5}">
                      <a16:colId xmlns:a16="http://schemas.microsoft.com/office/drawing/2014/main" val="2408301628"/>
                    </a:ext>
                  </a:extLst>
                </a:gridCol>
                <a:gridCol w="1997208">
                  <a:extLst>
                    <a:ext uri="{9D8B030D-6E8A-4147-A177-3AD203B41FA5}">
                      <a16:colId xmlns:a16="http://schemas.microsoft.com/office/drawing/2014/main" val="1749987135"/>
                    </a:ext>
                  </a:extLst>
                </a:gridCol>
                <a:gridCol w="1878702">
                  <a:extLst>
                    <a:ext uri="{9D8B030D-6E8A-4147-A177-3AD203B41FA5}">
                      <a16:colId xmlns:a16="http://schemas.microsoft.com/office/drawing/2014/main" val="124909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Policy Matter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Growth Plan 2017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Growth Plan 2019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504393"/>
                  </a:ext>
                </a:extLst>
              </a:tr>
              <a:tr h="3488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dirty="0">
                          <a:effectLst/>
                        </a:rPr>
                        <a:t>Settlement Area Boundary expansions</a:t>
                      </a:r>
                      <a:endParaRPr lang="en-CA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Restrictive onerous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Easier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715845"/>
                  </a:ext>
                </a:extLst>
              </a:tr>
              <a:tr h="453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dirty="0">
                          <a:effectLst/>
                        </a:rPr>
                        <a:t>Employment Areas conversion for residential uses </a:t>
                      </a:r>
                      <a:endParaRPr lang="en-CA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Restrictive onerous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Introduces priority employment areas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801755"/>
                  </a:ext>
                </a:extLst>
              </a:tr>
              <a:tr h="4030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dirty="0">
                          <a:effectLst/>
                        </a:rPr>
                        <a:t>MTSAs delineation </a:t>
                      </a:r>
                      <a:endParaRPr lang="en-CA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Directs new growth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Directs new growth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839554"/>
                  </a:ext>
                </a:extLst>
              </a:tr>
              <a:tr h="51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dirty="0">
                          <a:effectLst/>
                        </a:rPr>
                        <a:t>Intensification target to encourage infill in existing urban area</a:t>
                      </a:r>
                      <a:endParaRPr lang="en-CA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Increases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Decreases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733731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dirty="0">
                          <a:effectLst/>
                        </a:rPr>
                        <a:t>Density targets for greenfield (i.e. Caledon) </a:t>
                      </a:r>
                      <a:endParaRPr lang="en-CA" sz="16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Increases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Decreases</a:t>
                      </a:r>
                      <a:endParaRPr lang="en-CA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102334"/>
                  </a:ext>
                </a:extLst>
              </a:tr>
              <a:tr h="3174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dirty="0">
                          <a:effectLst/>
                        </a:rPr>
                        <a:t>Planning Horizon 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2041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2051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29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97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75718"/>
            <a:ext cx="7810500" cy="635000"/>
          </a:xfrm>
        </p:spPr>
        <p:txBody>
          <a:bodyPr/>
          <a:lstStyle/>
          <a:p>
            <a:r>
              <a:rPr lang="en-CA" dirty="0"/>
              <a:t>The Planning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57301"/>
            <a:ext cx="8245186" cy="3387436"/>
          </a:xfrm>
        </p:spPr>
        <p:txBody>
          <a:bodyPr/>
          <a:lstStyle/>
          <a:p>
            <a:r>
              <a:rPr lang="en-US" sz="2000" i="1" u="sng" dirty="0"/>
              <a:t>Facilitates orderly change </a:t>
            </a:r>
            <a:r>
              <a:rPr lang="en-US" sz="2000" dirty="0"/>
              <a:t>and efficient provision of services</a:t>
            </a:r>
          </a:p>
          <a:p>
            <a:r>
              <a:rPr lang="en-US" sz="2000" dirty="0"/>
              <a:t>Provides a legislative system to guide local land use planning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Outlines roles and responsibilities of Province, Region and Cities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Outlines decision-making authority and accountability of municipality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Outlines planning processes for preparing official plans, zoning by laws, subdividing lands, seeking minor variances etc.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Identifies tools to facilitate planning (CIP, Community Permit Systems, IZ)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Outlines rights of land owners/residents (i.e. development application, notification, participation, appeal)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51753"/>
            <a:ext cx="7810500" cy="635000"/>
          </a:xfrm>
        </p:spPr>
        <p:txBody>
          <a:bodyPr/>
          <a:lstStyle/>
          <a:p>
            <a:r>
              <a:rPr lang="en-CA" dirty="0"/>
              <a:t>Planning Act Amendments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4963-0466-FB43-8B5D-CB5686F6E33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651895" y="1500188"/>
            <a:ext cx="18738081" cy="55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45582"/>
              </p:ext>
            </p:extLst>
          </p:nvPr>
        </p:nvGraphicFramePr>
        <p:xfrm>
          <a:off x="713677" y="1500186"/>
          <a:ext cx="7040943" cy="2883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059">
                  <a:extLst>
                    <a:ext uri="{9D8B030D-6E8A-4147-A177-3AD203B41FA5}">
                      <a16:colId xmlns:a16="http://schemas.microsoft.com/office/drawing/2014/main" val="2296898197"/>
                    </a:ext>
                  </a:extLst>
                </a:gridCol>
                <a:gridCol w="1358949">
                  <a:extLst>
                    <a:ext uri="{9D8B030D-6E8A-4147-A177-3AD203B41FA5}">
                      <a16:colId xmlns:a16="http://schemas.microsoft.com/office/drawing/2014/main" val="3108065261"/>
                    </a:ext>
                  </a:extLst>
                </a:gridCol>
                <a:gridCol w="1359645">
                  <a:extLst>
                    <a:ext uri="{9D8B030D-6E8A-4147-A177-3AD203B41FA5}">
                      <a16:colId xmlns:a16="http://schemas.microsoft.com/office/drawing/2014/main" val="3988791018"/>
                    </a:ext>
                  </a:extLst>
                </a:gridCol>
                <a:gridCol w="1359645">
                  <a:extLst>
                    <a:ext uri="{9D8B030D-6E8A-4147-A177-3AD203B41FA5}">
                      <a16:colId xmlns:a16="http://schemas.microsoft.com/office/drawing/2014/main" val="2177075439"/>
                    </a:ext>
                  </a:extLst>
                </a:gridCol>
                <a:gridCol w="1359645">
                  <a:extLst>
                    <a:ext uri="{9D8B030D-6E8A-4147-A177-3AD203B41FA5}">
                      <a16:colId xmlns:a16="http://schemas.microsoft.com/office/drawing/2014/main" val="3891883750"/>
                    </a:ext>
                  </a:extLst>
                </a:gridCol>
              </a:tblGrid>
              <a:tr h="269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Policy Matters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Bill 73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Bill 7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Bill 139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Bill 108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073555"/>
                  </a:ext>
                </a:extLst>
              </a:tr>
              <a:tr h="758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Protected Major Transit Stations (MTSAs)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Introduces new MTSA as focus of growth which are non-appealable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Maintains MTSAs</a:t>
                      </a:r>
                      <a:r>
                        <a:rPr lang="en-CA" sz="1100" baseline="0" dirty="0">
                          <a:effectLst/>
                        </a:rPr>
                        <a:t> as focus for growth and remain non-appealable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271250"/>
                  </a:ext>
                </a:extLst>
              </a:tr>
              <a:tr h="37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Inclusionary Zoning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Introduces permission to seek % of affordable housing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Reduced ability to apply IZ to MTSAs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323555"/>
                  </a:ext>
                </a:extLst>
              </a:tr>
              <a:tr h="37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Density Bonusing (Sec 37) 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Proposed to replace with CBC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608970"/>
                  </a:ext>
                </a:extLst>
              </a:tr>
              <a:tr h="37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Parkland Dedication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Proposes reduced provisions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033174"/>
                  </a:ext>
                </a:extLst>
              </a:tr>
              <a:tr h="56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Built Form 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Promotion of built form as a matter of provincial interest.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Proposes to eliminate importance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463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316414"/>
      </p:ext>
    </p:extLst>
  </p:cSld>
  <p:clrMapOvr>
    <a:masterClrMapping/>
  </p:clrMapOvr>
</p:sld>
</file>

<file path=ppt/theme/theme1.xml><?xml version="1.0" encoding="utf-8"?>
<a:theme xmlns:a="http://schemas.openxmlformats.org/drawingml/2006/main" name="mississauga_corp_tmp_wide_2018_stndim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Divid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A811F5-5D70-4161-B2B9-E3E80024C89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44AAC1-9F14-4030-98D3-BD572AF0A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D1C9BB-27B4-4A9E-B101-D03E881ED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mississauga_corp_tmp_wide_2018_stndimg</Template>
  <TotalTime>2971</TotalTime>
  <Words>1926</Words>
  <Application>Microsoft Office PowerPoint</Application>
  <PresentationFormat>On-screen Show (16:9)</PresentationFormat>
  <Paragraphs>409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Gotham Book</vt:lpstr>
      <vt:lpstr>Times New Roman</vt:lpstr>
      <vt:lpstr>Wingdings</vt:lpstr>
      <vt:lpstr>mississauga_corp_tmp_wide_2018_stndimg</vt:lpstr>
      <vt:lpstr>Section Divider Page</vt:lpstr>
      <vt:lpstr>Cover Options</vt:lpstr>
      <vt:lpstr>Ward 1 Speaker Series</vt:lpstr>
      <vt:lpstr>Speakers</vt:lpstr>
      <vt:lpstr>The Ontario Planning Framework</vt:lpstr>
      <vt:lpstr>Ontario Planning System – Top Down</vt:lpstr>
      <vt:lpstr>Evolution of Ontario Planning Legislation </vt:lpstr>
      <vt:lpstr>The Growth Plan (2006)</vt:lpstr>
      <vt:lpstr>Growth Plan (2006) Amendments</vt:lpstr>
      <vt:lpstr>The Planning Act</vt:lpstr>
      <vt:lpstr>Planning Act Amendments </vt:lpstr>
      <vt:lpstr>Planning Act Amendments </vt:lpstr>
      <vt:lpstr>Planning Act – Bill 197</vt:lpstr>
      <vt:lpstr>What Does This Mean To You? </vt:lpstr>
      <vt:lpstr>Regional and  City Official Plans</vt:lpstr>
      <vt:lpstr>Regional OP Key Policy Directions</vt:lpstr>
      <vt:lpstr>PowerPoint Presentation</vt:lpstr>
      <vt:lpstr>Regional Draft Growth Forecasts </vt:lpstr>
      <vt:lpstr>Affordable Housing</vt:lpstr>
      <vt:lpstr>Economy</vt:lpstr>
      <vt:lpstr>City OP Key Policy Directions</vt:lpstr>
      <vt:lpstr>Lakeshore East Corridor Study</vt:lpstr>
      <vt:lpstr>Office and retail is important after COVID</vt:lpstr>
      <vt:lpstr>Gentle Density in Neighbourhoods</vt:lpstr>
      <vt:lpstr>City OP Next Steps</vt:lpstr>
      <vt:lpstr>Regional OP Next Steps</vt:lpstr>
      <vt:lpstr>Local Planning  Appeal Tribunal &amp; land development</vt:lpstr>
      <vt:lpstr>What is LPAT?</vt:lpstr>
      <vt:lpstr>What can be appealed to LPAT?</vt:lpstr>
      <vt:lpstr>How does an appeal get to LPAT?</vt:lpstr>
      <vt:lpstr>Next Steps</vt:lpstr>
      <vt:lpstr>Parties and Participants</vt:lpstr>
      <vt:lpstr>Case Management Conference</vt:lpstr>
      <vt:lpstr>Motions</vt:lpstr>
      <vt:lpstr>Mediation</vt:lpstr>
      <vt:lpstr>The Hearing</vt:lpstr>
      <vt:lpstr>Some general information</vt:lpstr>
      <vt:lpstr>How Do I Get Help?</vt:lpstr>
      <vt:lpstr>Questions / Discussion</vt:lpstr>
    </vt:vector>
  </TitlesOfParts>
  <Company>City of Mississauga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Valeri</dc:creator>
  <cp:lastModifiedBy>Mary Ellen Bench</cp:lastModifiedBy>
  <cp:revision>50</cp:revision>
  <dcterms:created xsi:type="dcterms:W3CDTF">2020-04-08T16:36:58Z</dcterms:created>
  <dcterms:modified xsi:type="dcterms:W3CDTF">2021-04-22T21:23:16Z</dcterms:modified>
</cp:coreProperties>
</file>